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9"/>
  </p:notesMasterIdLst>
  <p:sldIdLst>
    <p:sldId id="329" r:id="rId2"/>
    <p:sldId id="273" r:id="rId3"/>
    <p:sldId id="330" r:id="rId4"/>
    <p:sldId id="331" r:id="rId5"/>
    <p:sldId id="332" r:id="rId6"/>
    <p:sldId id="333" r:id="rId7"/>
    <p:sldId id="292" r:id="rId8"/>
    <p:sldId id="288" r:id="rId9"/>
    <p:sldId id="307" r:id="rId10"/>
    <p:sldId id="308" r:id="rId11"/>
    <p:sldId id="309" r:id="rId12"/>
    <p:sldId id="316" r:id="rId13"/>
    <p:sldId id="317" r:id="rId14"/>
    <p:sldId id="318" r:id="rId15"/>
    <p:sldId id="319" r:id="rId16"/>
    <p:sldId id="320" r:id="rId17"/>
    <p:sldId id="326" r:id="rId18"/>
    <p:sldId id="321" r:id="rId19"/>
    <p:sldId id="322" r:id="rId20"/>
    <p:sldId id="324" r:id="rId21"/>
    <p:sldId id="325" r:id="rId22"/>
    <p:sldId id="327" r:id="rId23"/>
    <p:sldId id="328" r:id="rId24"/>
    <p:sldId id="315" r:id="rId25"/>
    <p:sldId id="310" r:id="rId26"/>
    <p:sldId id="313" r:id="rId27"/>
    <p:sldId id="334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69954"/>
    <a:srgbClr val="3DB0EB"/>
    <a:srgbClr val="FFD25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70" autoAdjust="0"/>
  </p:normalViewPr>
  <p:slideViewPr>
    <p:cSldViewPr>
      <p:cViewPr>
        <p:scale>
          <a:sx n="90" d="100"/>
          <a:sy n="90" d="100"/>
        </p:scale>
        <p:origin x="-264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58413C-7C9D-444B-A6E3-3424EDB4C8F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F271D0-CFC7-446E-99B0-752D72E390D2}">
      <dgm:prSet custT="1"/>
      <dgm:spPr>
        <a:solidFill>
          <a:srgbClr val="F69954"/>
        </a:solidFill>
      </dgm:spPr>
      <dgm:t>
        <a:bodyPr/>
        <a:lstStyle/>
        <a:p>
          <a:pPr rtl="0"/>
          <a:r>
            <a:rPr lang="ru-RU" sz="2800" b="1" dirty="0" smtClean="0"/>
            <a:t>Федеральный государственный образовательный стандарт дошкольного образования – 1 января 2014 года для : </a:t>
          </a:r>
          <a:endParaRPr lang="ru-RU" sz="2800" dirty="0"/>
        </a:p>
      </dgm:t>
    </dgm:pt>
    <dgm:pt modelId="{69C729CD-0C01-49F9-B01F-EF3AFE9DB1FB}" type="parTrans" cxnId="{4F628687-E569-4CD2-8BEA-804DDCB9A2CD}">
      <dgm:prSet/>
      <dgm:spPr/>
      <dgm:t>
        <a:bodyPr/>
        <a:lstStyle/>
        <a:p>
          <a:endParaRPr lang="ru-RU"/>
        </a:p>
      </dgm:t>
    </dgm:pt>
    <dgm:pt modelId="{A443D8E3-7DEF-40D2-8B88-B6EF7B88EB52}" type="sibTrans" cxnId="{4F628687-E569-4CD2-8BEA-804DDCB9A2CD}">
      <dgm:prSet/>
      <dgm:spPr/>
      <dgm:t>
        <a:bodyPr/>
        <a:lstStyle/>
        <a:p>
          <a:endParaRPr lang="ru-RU"/>
        </a:p>
      </dgm:t>
    </dgm:pt>
    <dgm:pt modelId="{8E88360D-8FD3-4593-B038-C32CCD1FF935}">
      <dgm:prSet custT="1"/>
      <dgm:spPr/>
      <dgm:t>
        <a:bodyPr/>
        <a:lstStyle/>
        <a:p>
          <a:pPr rtl="0">
            <a:spcAft>
              <a:spcPts val="1552"/>
            </a:spcAft>
          </a:pPr>
          <a:r>
            <a:rPr lang="ru-RU" sz="2300" dirty="0" smtClean="0">
              <a:solidFill>
                <a:srgbClr val="3DB0EB"/>
              </a:solidFill>
            </a:rPr>
            <a:t>Расчета нормативов финансирования</a:t>
          </a:r>
          <a:r>
            <a:rPr lang="en-US" sz="2300" dirty="0" smtClean="0">
              <a:solidFill>
                <a:srgbClr val="3DB0EB"/>
              </a:solidFill>
            </a:rPr>
            <a:t>;</a:t>
          </a:r>
          <a:endParaRPr lang="ru-RU" sz="2300" dirty="0">
            <a:solidFill>
              <a:srgbClr val="3DB0EB"/>
            </a:solidFill>
          </a:endParaRPr>
        </a:p>
      </dgm:t>
    </dgm:pt>
    <dgm:pt modelId="{10B98995-798C-4B95-9997-8FA5FB501A80}" type="parTrans" cxnId="{708DC7F0-4001-4B37-87F3-9AE9DBB1CF3F}">
      <dgm:prSet/>
      <dgm:spPr/>
      <dgm:t>
        <a:bodyPr/>
        <a:lstStyle/>
        <a:p>
          <a:endParaRPr lang="ru-RU"/>
        </a:p>
      </dgm:t>
    </dgm:pt>
    <dgm:pt modelId="{D304E07C-69C9-42D5-8928-36AFDDD80836}" type="sibTrans" cxnId="{708DC7F0-4001-4B37-87F3-9AE9DBB1CF3F}">
      <dgm:prSet/>
      <dgm:spPr/>
      <dgm:t>
        <a:bodyPr/>
        <a:lstStyle/>
        <a:p>
          <a:endParaRPr lang="ru-RU"/>
        </a:p>
      </dgm:t>
    </dgm:pt>
    <dgm:pt modelId="{51C4F719-4BAD-4E64-893E-9F489637644F}">
      <dgm:prSet custT="1"/>
      <dgm:spPr/>
      <dgm:t>
        <a:bodyPr/>
        <a:lstStyle/>
        <a:p>
          <a:pPr rtl="0">
            <a:spcAft>
              <a:spcPts val="1552"/>
            </a:spcAft>
          </a:pPr>
          <a:r>
            <a:rPr lang="ru-RU" sz="2300" dirty="0" smtClean="0">
              <a:solidFill>
                <a:srgbClr val="3DB0EB"/>
              </a:solidFill>
            </a:rPr>
            <a:t>Разработки примерных основных образовательных программ</a:t>
          </a:r>
          <a:r>
            <a:rPr lang="en-US" sz="2300" dirty="0" smtClean="0">
              <a:solidFill>
                <a:srgbClr val="3DB0EB"/>
              </a:solidFill>
            </a:rPr>
            <a:t>;</a:t>
          </a:r>
          <a:endParaRPr lang="ru-RU" sz="2300" dirty="0">
            <a:solidFill>
              <a:srgbClr val="3DB0EB"/>
            </a:solidFill>
          </a:endParaRPr>
        </a:p>
      </dgm:t>
    </dgm:pt>
    <dgm:pt modelId="{4FF54768-5A53-4D8F-90C7-9E8FE5E1CDF8}" type="parTrans" cxnId="{7D19AE5E-262E-40BF-AB18-5136274A321B}">
      <dgm:prSet/>
      <dgm:spPr/>
      <dgm:t>
        <a:bodyPr/>
        <a:lstStyle/>
        <a:p>
          <a:endParaRPr lang="ru-RU"/>
        </a:p>
      </dgm:t>
    </dgm:pt>
    <dgm:pt modelId="{2420CA3C-8A32-4124-8D45-95EEC66E1DF8}" type="sibTrans" cxnId="{7D19AE5E-262E-40BF-AB18-5136274A321B}">
      <dgm:prSet/>
      <dgm:spPr/>
      <dgm:t>
        <a:bodyPr/>
        <a:lstStyle/>
        <a:p>
          <a:endParaRPr lang="ru-RU"/>
        </a:p>
      </dgm:t>
    </dgm:pt>
    <dgm:pt modelId="{6382999F-BDE3-4E7F-9E19-57DA52A84273}">
      <dgm:prSet custT="1"/>
      <dgm:spPr/>
      <dgm:t>
        <a:bodyPr/>
        <a:lstStyle/>
        <a:p>
          <a:pPr rtl="0">
            <a:spcAft>
              <a:spcPts val="1552"/>
            </a:spcAft>
          </a:pPr>
          <a:r>
            <a:rPr lang="ru-RU" sz="2300" dirty="0" smtClean="0">
              <a:solidFill>
                <a:srgbClr val="3DB0EB"/>
              </a:solidFill>
            </a:rPr>
            <a:t>Изменений во </a:t>
          </a:r>
          <a:r>
            <a:rPr lang="ru-RU" sz="2300" dirty="0" err="1" smtClean="0">
              <a:solidFill>
                <a:srgbClr val="3DB0EB"/>
              </a:solidFill>
            </a:rPr>
            <a:t>ФГОСы</a:t>
          </a:r>
          <a:r>
            <a:rPr lang="ru-RU" sz="2300" dirty="0" smtClean="0">
              <a:solidFill>
                <a:srgbClr val="3DB0EB"/>
              </a:solidFill>
            </a:rPr>
            <a:t> среднего профессионального и  высшего профессионального образования по направлению подготовки «Педагогическое образование».</a:t>
          </a:r>
          <a:endParaRPr lang="ru-RU" sz="2300" dirty="0">
            <a:solidFill>
              <a:srgbClr val="3DB0EB"/>
            </a:solidFill>
          </a:endParaRPr>
        </a:p>
      </dgm:t>
    </dgm:pt>
    <dgm:pt modelId="{93BB4DDF-136E-4908-BE74-21E871F744FB}" type="parTrans" cxnId="{71AA3E0F-7EDE-426B-89BB-2B1D0665D11F}">
      <dgm:prSet/>
      <dgm:spPr/>
      <dgm:t>
        <a:bodyPr/>
        <a:lstStyle/>
        <a:p>
          <a:endParaRPr lang="ru-RU"/>
        </a:p>
      </dgm:t>
    </dgm:pt>
    <dgm:pt modelId="{2C8A3B2B-8853-4671-B0EA-EF8D86BB2CDD}" type="sibTrans" cxnId="{71AA3E0F-7EDE-426B-89BB-2B1D0665D11F}">
      <dgm:prSet/>
      <dgm:spPr/>
      <dgm:t>
        <a:bodyPr/>
        <a:lstStyle/>
        <a:p>
          <a:endParaRPr lang="ru-RU"/>
        </a:p>
      </dgm:t>
    </dgm:pt>
    <dgm:pt modelId="{A5231CD7-95DF-4BE5-9478-65E6DD045D98}" type="pres">
      <dgm:prSet presAssocID="{1458413C-7C9D-444B-A6E3-3424EDB4C8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10B283-E094-4963-BBA8-D3B0287D3F37}" type="pres">
      <dgm:prSet presAssocID="{6EF271D0-CFC7-446E-99B0-752D72E390D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828C3B-C546-408D-9F3F-62B838CBDA52}" type="pres">
      <dgm:prSet presAssocID="{6EF271D0-CFC7-446E-99B0-752D72E390D2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8DC7F0-4001-4B37-87F3-9AE9DBB1CF3F}" srcId="{6EF271D0-CFC7-446E-99B0-752D72E390D2}" destId="{8E88360D-8FD3-4593-B038-C32CCD1FF935}" srcOrd="0" destOrd="0" parTransId="{10B98995-798C-4B95-9997-8FA5FB501A80}" sibTransId="{D304E07C-69C9-42D5-8928-36AFDDD80836}"/>
    <dgm:cxn modelId="{DD427093-4016-4CF0-8531-2D2F674F6963}" type="presOf" srcId="{51C4F719-4BAD-4E64-893E-9F489637644F}" destId="{00828C3B-C546-408D-9F3F-62B838CBDA52}" srcOrd="0" destOrd="1" presId="urn:microsoft.com/office/officeart/2005/8/layout/vList2"/>
    <dgm:cxn modelId="{7D19AE5E-262E-40BF-AB18-5136274A321B}" srcId="{6EF271D0-CFC7-446E-99B0-752D72E390D2}" destId="{51C4F719-4BAD-4E64-893E-9F489637644F}" srcOrd="1" destOrd="0" parTransId="{4FF54768-5A53-4D8F-90C7-9E8FE5E1CDF8}" sibTransId="{2420CA3C-8A32-4124-8D45-95EEC66E1DF8}"/>
    <dgm:cxn modelId="{4F628687-E569-4CD2-8BEA-804DDCB9A2CD}" srcId="{1458413C-7C9D-444B-A6E3-3424EDB4C8F9}" destId="{6EF271D0-CFC7-446E-99B0-752D72E390D2}" srcOrd="0" destOrd="0" parTransId="{69C729CD-0C01-49F9-B01F-EF3AFE9DB1FB}" sibTransId="{A443D8E3-7DEF-40D2-8B88-B6EF7B88EB52}"/>
    <dgm:cxn modelId="{67685C2E-5CB3-469E-BB36-6BCF01126A4A}" type="presOf" srcId="{1458413C-7C9D-444B-A6E3-3424EDB4C8F9}" destId="{A5231CD7-95DF-4BE5-9478-65E6DD045D98}" srcOrd="0" destOrd="0" presId="urn:microsoft.com/office/officeart/2005/8/layout/vList2"/>
    <dgm:cxn modelId="{AB60CAD1-4E44-4910-AC18-E80BC65A6BAE}" type="presOf" srcId="{6EF271D0-CFC7-446E-99B0-752D72E390D2}" destId="{5D10B283-E094-4963-BBA8-D3B0287D3F37}" srcOrd="0" destOrd="0" presId="urn:microsoft.com/office/officeart/2005/8/layout/vList2"/>
    <dgm:cxn modelId="{DF2F5944-0293-4FAC-92A7-8093F13B0F55}" type="presOf" srcId="{8E88360D-8FD3-4593-B038-C32CCD1FF935}" destId="{00828C3B-C546-408D-9F3F-62B838CBDA52}" srcOrd="0" destOrd="0" presId="urn:microsoft.com/office/officeart/2005/8/layout/vList2"/>
    <dgm:cxn modelId="{96C6FF19-874C-467E-AD45-6D79F622D143}" type="presOf" srcId="{6382999F-BDE3-4E7F-9E19-57DA52A84273}" destId="{00828C3B-C546-408D-9F3F-62B838CBDA52}" srcOrd="0" destOrd="2" presId="urn:microsoft.com/office/officeart/2005/8/layout/vList2"/>
    <dgm:cxn modelId="{71AA3E0F-7EDE-426B-89BB-2B1D0665D11F}" srcId="{6EF271D0-CFC7-446E-99B0-752D72E390D2}" destId="{6382999F-BDE3-4E7F-9E19-57DA52A84273}" srcOrd="2" destOrd="0" parTransId="{93BB4DDF-136E-4908-BE74-21E871F744FB}" sibTransId="{2C8A3B2B-8853-4671-B0EA-EF8D86BB2CDD}"/>
    <dgm:cxn modelId="{F3237A75-3324-4270-A83C-0FC97899653F}" type="presParOf" srcId="{A5231CD7-95DF-4BE5-9478-65E6DD045D98}" destId="{5D10B283-E094-4963-BBA8-D3B0287D3F37}" srcOrd="0" destOrd="0" presId="urn:microsoft.com/office/officeart/2005/8/layout/vList2"/>
    <dgm:cxn modelId="{81DB2E9A-1C42-4FC8-B54B-F8704F6AD891}" type="presParOf" srcId="{A5231CD7-95DF-4BE5-9478-65E6DD045D98}" destId="{00828C3B-C546-408D-9F3F-62B838CBDA5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23D1CD-DE76-4A0B-8BC5-8BBB4EED96EA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432E705-979A-47FC-9BF0-7F1F7CEB9F7F}">
      <dgm:prSet custT="1"/>
      <dgm:spPr>
        <a:solidFill>
          <a:srgbClr val="3DB0EB"/>
        </a:solidFill>
      </dgm:spPr>
      <dgm:t>
        <a:bodyPr/>
        <a:lstStyle/>
        <a:p>
          <a:pPr algn="l" rtl="0"/>
          <a:r>
            <a:rPr lang="ru-RU" sz="2000" dirty="0" smtClean="0"/>
            <a:t>  создание нормативного обеспечения введения ФГОС</a:t>
          </a:r>
          <a:endParaRPr lang="ru-RU" sz="2000" dirty="0"/>
        </a:p>
      </dgm:t>
    </dgm:pt>
    <dgm:pt modelId="{DFCA50A7-0B57-4CB5-9531-AD93CD0ABC36}" type="parTrans" cxnId="{46EECC74-2A5F-4561-AB54-BAE18878A859}">
      <dgm:prSet/>
      <dgm:spPr/>
      <dgm:t>
        <a:bodyPr/>
        <a:lstStyle/>
        <a:p>
          <a:endParaRPr lang="ru-RU"/>
        </a:p>
      </dgm:t>
    </dgm:pt>
    <dgm:pt modelId="{639ED1EB-CE82-4C28-BF73-33AD5E468B1D}" type="sibTrans" cxnId="{46EECC74-2A5F-4561-AB54-BAE18878A859}">
      <dgm:prSet/>
      <dgm:spPr/>
      <dgm:t>
        <a:bodyPr/>
        <a:lstStyle/>
        <a:p>
          <a:endParaRPr lang="ru-RU"/>
        </a:p>
      </dgm:t>
    </dgm:pt>
    <dgm:pt modelId="{4ADF91D9-E6D1-49B6-90C3-3FED3114FD1C}">
      <dgm:prSet custT="1"/>
      <dgm:spPr>
        <a:solidFill>
          <a:srgbClr val="F69954"/>
        </a:solidFill>
      </dgm:spPr>
      <dgm:t>
        <a:bodyPr/>
        <a:lstStyle/>
        <a:p>
          <a:pPr algn="l" rtl="0"/>
          <a:r>
            <a:rPr lang="ru-RU" sz="2000" dirty="0" smtClean="0"/>
            <a:t>  создание кадрового обеспечения введения ФГОС</a:t>
          </a:r>
          <a:endParaRPr lang="ru-RU" sz="2000" dirty="0"/>
        </a:p>
      </dgm:t>
    </dgm:pt>
    <dgm:pt modelId="{40173538-193D-430A-9BCF-DA79910D6609}" type="parTrans" cxnId="{E2CD3D5C-CCEC-44E9-857D-D627F3BC2AD6}">
      <dgm:prSet/>
      <dgm:spPr/>
      <dgm:t>
        <a:bodyPr/>
        <a:lstStyle/>
        <a:p>
          <a:endParaRPr lang="ru-RU"/>
        </a:p>
      </dgm:t>
    </dgm:pt>
    <dgm:pt modelId="{B15BB4F0-7D55-47B3-9F65-3B98B5C0D306}" type="sibTrans" cxnId="{E2CD3D5C-CCEC-44E9-857D-D627F3BC2AD6}">
      <dgm:prSet/>
      <dgm:spPr/>
      <dgm:t>
        <a:bodyPr/>
        <a:lstStyle/>
        <a:p>
          <a:endParaRPr lang="ru-RU"/>
        </a:p>
      </dgm:t>
    </dgm:pt>
    <dgm:pt modelId="{11D625B1-7D1E-4166-9C2C-30D9C6BABB80}">
      <dgm:prSet custT="1"/>
      <dgm:spPr>
        <a:solidFill>
          <a:srgbClr val="3DB0EB"/>
        </a:solidFill>
      </dgm:spPr>
      <dgm:t>
        <a:bodyPr/>
        <a:lstStyle/>
        <a:p>
          <a:pPr algn="l" rtl="0"/>
          <a:r>
            <a:rPr lang="ru-RU" sz="2000" dirty="0" smtClean="0"/>
            <a:t>  создание материально-технического обеспечения введения ФГОС</a:t>
          </a:r>
          <a:endParaRPr lang="ru-RU" sz="2000" dirty="0"/>
        </a:p>
      </dgm:t>
    </dgm:pt>
    <dgm:pt modelId="{419F3DEC-719C-4095-B6EB-39EC1BA06029}" type="parTrans" cxnId="{13E6EA64-5244-478D-8C13-5E23F53E599A}">
      <dgm:prSet/>
      <dgm:spPr/>
      <dgm:t>
        <a:bodyPr/>
        <a:lstStyle/>
        <a:p>
          <a:endParaRPr lang="ru-RU"/>
        </a:p>
      </dgm:t>
    </dgm:pt>
    <dgm:pt modelId="{F0E64DF6-7477-4A98-8C6B-46BB83380B22}" type="sibTrans" cxnId="{13E6EA64-5244-478D-8C13-5E23F53E599A}">
      <dgm:prSet/>
      <dgm:spPr/>
      <dgm:t>
        <a:bodyPr/>
        <a:lstStyle/>
        <a:p>
          <a:endParaRPr lang="ru-RU"/>
        </a:p>
      </dgm:t>
    </dgm:pt>
    <dgm:pt modelId="{7166DC6C-F5D7-46F0-9EE8-FD8BC60E7EE6}">
      <dgm:prSet custT="1"/>
      <dgm:spPr>
        <a:solidFill>
          <a:srgbClr val="F69954"/>
        </a:solidFill>
      </dgm:spPr>
      <dgm:t>
        <a:bodyPr/>
        <a:lstStyle/>
        <a:p>
          <a:pPr algn="l" rtl="0"/>
          <a:r>
            <a:rPr lang="ru-RU" sz="2000" dirty="0" smtClean="0"/>
            <a:t>  создание организационного обеспечения введения ФГОС</a:t>
          </a:r>
          <a:endParaRPr lang="ru-RU" sz="2000" dirty="0"/>
        </a:p>
      </dgm:t>
    </dgm:pt>
    <dgm:pt modelId="{4387339B-1F59-4932-9196-0479685E7920}" type="parTrans" cxnId="{8306BDCE-FCA6-4A64-8D08-6F3D2A60564F}">
      <dgm:prSet/>
      <dgm:spPr/>
      <dgm:t>
        <a:bodyPr/>
        <a:lstStyle/>
        <a:p>
          <a:endParaRPr lang="ru-RU"/>
        </a:p>
      </dgm:t>
    </dgm:pt>
    <dgm:pt modelId="{7EB1CEA5-A90D-4E42-8D64-B21E08EDC0C5}" type="sibTrans" cxnId="{8306BDCE-FCA6-4A64-8D08-6F3D2A60564F}">
      <dgm:prSet/>
      <dgm:spPr/>
      <dgm:t>
        <a:bodyPr/>
        <a:lstStyle/>
        <a:p>
          <a:endParaRPr lang="ru-RU"/>
        </a:p>
      </dgm:t>
    </dgm:pt>
    <dgm:pt modelId="{97050F98-A3A9-45B8-AC8C-576B692D396F}">
      <dgm:prSet custT="1"/>
      <dgm:spPr>
        <a:solidFill>
          <a:srgbClr val="3DB0EB"/>
        </a:solidFill>
      </dgm:spPr>
      <dgm:t>
        <a:bodyPr/>
        <a:lstStyle/>
        <a:p>
          <a:pPr algn="l" rtl="0"/>
          <a:r>
            <a:rPr lang="ru-RU" sz="2000" dirty="0" smtClean="0"/>
            <a:t>  создание информационного обеспечения введения ФГОС</a:t>
          </a:r>
          <a:endParaRPr lang="ru-RU" sz="2000" dirty="0"/>
        </a:p>
      </dgm:t>
    </dgm:pt>
    <dgm:pt modelId="{E6274B41-02ED-4D64-B35C-FF577378D967}" type="parTrans" cxnId="{AB1D2DF1-3790-4D3A-A532-849B17E92E17}">
      <dgm:prSet/>
      <dgm:spPr/>
      <dgm:t>
        <a:bodyPr/>
        <a:lstStyle/>
        <a:p>
          <a:endParaRPr lang="ru-RU"/>
        </a:p>
      </dgm:t>
    </dgm:pt>
    <dgm:pt modelId="{A1F8BEE5-49E0-42E0-89D7-8942A2436485}" type="sibTrans" cxnId="{AB1D2DF1-3790-4D3A-A532-849B17E92E17}">
      <dgm:prSet/>
      <dgm:spPr/>
      <dgm:t>
        <a:bodyPr/>
        <a:lstStyle/>
        <a:p>
          <a:endParaRPr lang="ru-RU"/>
        </a:p>
      </dgm:t>
    </dgm:pt>
    <dgm:pt modelId="{3A52346F-DCD7-4C70-8CF9-7A800FD8AC76}" type="pres">
      <dgm:prSet presAssocID="{FA23D1CD-DE76-4A0B-8BC5-8BBB4EED96EA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C80813A-B601-45C2-92A6-F92E7EE7FC84}" type="pres">
      <dgm:prSet presAssocID="{B432E705-979A-47FC-9BF0-7F1F7CEB9F7F}" presName="horFlow" presStyleCnt="0"/>
      <dgm:spPr/>
    </dgm:pt>
    <dgm:pt modelId="{365BBC79-036C-4767-AAF7-010F4BE7E6CD}" type="pres">
      <dgm:prSet presAssocID="{B432E705-979A-47FC-9BF0-7F1F7CEB9F7F}" presName="bigChev" presStyleLbl="node1" presStyleIdx="0" presStyleCnt="5" custScaleX="597247"/>
      <dgm:spPr/>
      <dgm:t>
        <a:bodyPr/>
        <a:lstStyle/>
        <a:p>
          <a:endParaRPr lang="ru-RU"/>
        </a:p>
      </dgm:t>
    </dgm:pt>
    <dgm:pt modelId="{7AB78079-29CB-4932-93E6-CD163F685844}" type="pres">
      <dgm:prSet presAssocID="{B432E705-979A-47FC-9BF0-7F1F7CEB9F7F}" presName="vSp" presStyleCnt="0"/>
      <dgm:spPr/>
    </dgm:pt>
    <dgm:pt modelId="{D40C71D4-14DE-47AD-A869-503C27AD5D64}" type="pres">
      <dgm:prSet presAssocID="{4ADF91D9-E6D1-49B6-90C3-3FED3114FD1C}" presName="horFlow" presStyleCnt="0"/>
      <dgm:spPr/>
    </dgm:pt>
    <dgm:pt modelId="{66A2C27F-F10D-4C31-BC65-E1BD721B6752}" type="pres">
      <dgm:prSet presAssocID="{4ADF91D9-E6D1-49B6-90C3-3FED3114FD1C}" presName="bigChev" presStyleLbl="node1" presStyleIdx="1" presStyleCnt="5" custScaleX="597247"/>
      <dgm:spPr/>
      <dgm:t>
        <a:bodyPr/>
        <a:lstStyle/>
        <a:p>
          <a:endParaRPr lang="ru-RU"/>
        </a:p>
      </dgm:t>
    </dgm:pt>
    <dgm:pt modelId="{4CC607BD-974A-41D3-A9CE-58723ECE2AAA}" type="pres">
      <dgm:prSet presAssocID="{4ADF91D9-E6D1-49B6-90C3-3FED3114FD1C}" presName="vSp" presStyleCnt="0"/>
      <dgm:spPr/>
    </dgm:pt>
    <dgm:pt modelId="{0645DB6A-4FD9-43EA-AF77-69DDE9A407E2}" type="pres">
      <dgm:prSet presAssocID="{11D625B1-7D1E-4166-9C2C-30D9C6BABB80}" presName="horFlow" presStyleCnt="0"/>
      <dgm:spPr/>
    </dgm:pt>
    <dgm:pt modelId="{46BD4ABF-6451-488D-8D58-957F9EFB6636}" type="pres">
      <dgm:prSet presAssocID="{11D625B1-7D1E-4166-9C2C-30D9C6BABB80}" presName="bigChev" presStyleLbl="node1" presStyleIdx="2" presStyleCnt="5" custScaleX="597247"/>
      <dgm:spPr/>
      <dgm:t>
        <a:bodyPr/>
        <a:lstStyle/>
        <a:p>
          <a:endParaRPr lang="ru-RU"/>
        </a:p>
      </dgm:t>
    </dgm:pt>
    <dgm:pt modelId="{461FA993-0EE6-45CA-AB48-7D30E6F65BB8}" type="pres">
      <dgm:prSet presAssocID="{11D625B1-7D1E-4166-9C2C-30D9C6BABB80}" presName="vSp" presStyleCnt="0"/>
      <dgm:spPr/>
    </dgm:pt>
    <dgm:pt modelId="{79B1CFC6-2E8C-428A-ADE2-A706FDC4CE8B}" type="pres">
      <dgm:prSet presAssocID="{7166DC6C-F5D7-46F0-9EE8-FD8BC60E7EE6}" presName="horFlow" presStyleCnt="0"/>
      <dgm:spPr/>
    </dgm:pt>
    <dgm:pt modelId="{AED2CF47-24DA-4883-9C55-85CA8ED80E68}" type="pres">
      <dgm:prSet presAssocID="{7166DC6C-F5D7-46F0-9EE8-FD8BC60E7EE6}" presName="bigChev" presStyleLbl="node1" presStyleIdx="3" presStyleCnt="5" custScaleX="597247"/>
      <dgm:spPr/>
      <dgm:t>
        <a:bodyPr/>
        <a:lstStyle/>
        <a:p>
          <a:endParaRPr lang="ru-RU"/>
        </a:p>
      </dgm:t>
    </dgm:pt>
    <dgm:pt modelId="{3215C385-8DF3-438E-A71B-347510C905E3}" type="pres">
      <dgm:prSet presAssocID="{7166DC6C-F5D7-46F0-9EE8-FD8BC60E7EE6}" presName="vSp" presStyleCnt="0"/>
      <dgm:spPr/>
    </dgm:pt>
    <dgm:pt modelId="{F1E03EAB-7372-4D6B-AEDE-3C1B0BFC7E7F}" type="pres">
      <dgm:prSet presAssocID="{97050F98-A3A9-45B8-AC8C-576B692D396F}" presName="horFlow" presStyleCnt="0"/>
      <dgm:spPr/>
    </dgm:pt>
    <dgm:pt modelId="{754FAB52-002D-4578-9493-70DAF238CF28}" type="pres">
      <dgm:prSet presAssocID="{97050F98-A3A9-45B8-AC8C-576B692D396F}" presName="bigChev" presStyleLbl="node1" presStyleIdx="4" presStyleCnt="5" custScaleX="597247"/>
      <dgm:spPr/>
      <dgm:t>
        <a:bodyPr/>
        <a:lstStyle/>
        <a:p>
          <a:endParaRPr lang="ru-RU"/>
        </a:p>
      </dgm:t>
    </dgm:pt>
  </dgm:ptLst>
  <dgm:cxnLst>
    <dgm:cxn modelId="{BAA9775A-168C-44EF-87BE-8C7FEA72AB9E}" type="presOf" srcId="{FA23D1CD-DE76-4A0B-8BC5-8BBB4EED96EA}" destId="{3A52346F-DCD7-4C70-8CF9-7A800FD8AC76}" srcOrd="0" destOrd="0" presId="urn:microsoft.com/office/officeart/2005/8/layout/lProcess3"/>
    <dgm:cxn modelId="{5839AE0F-2CEF-4467-9D69-CA66274DD076}" type="presOf" srcId="{4ADF91D9-E6D1-49B6-90C3-3FED3114FD1C}" destId="{66A2C27F-F10D-4C31-BC65-E1BD721B6752}" srcOrd="0" destOrd="0" presId="urn:microsoft.com/office/officeart/2005/8/layout/lProcess3"/>
    <dgm:cxn modelId="{5DFA5A87-635E-4182-8C24-647C668952AE}" type="presOf" srcId="{B432E705-979A-47FC-9BF0-7F1F7CEB9F7F}" destId="{365BBC79-036C-4767-AAF7-010F4BE7E6CD}" srcOrd="0" destOrd="0" presId="urn:microsoft.com/office/officeart/2005/8/layout/lProcess3"/>
    <dgm:cxn modelId="{E2CD3D5C-CCEC-44E9-857D-D627F3BC2AD6}" srcId="{FA23D1CD-DE76-4A0B-8BC5-8BBB4EED96EA}" destId="{4ADF91D9-E6D1-49B6-90C3-3FED3114FD1C}" srcOrd="1" destOrd="0" parTransId="{40173538-193D-430A-9BCF-DA79910D6609}" sibTransId="{B15BB4F0-7D55-47B3-9F65-3B98B5C0D306}"/>
    <dgm:cxn modelId="{AB1D2DF1-3790-4D3A-A532-849B17E92E17}" srcId="{FA23D1CD-DE76-4A0B-8BC5-8BBB4EED96EA}" destId="{97050F98-A3A9-45B8-AC8C-576B692D396F}" srcOrd="4" destOrd="0" parTransId="{E6274B41-02ED-4D64-B35C-FF577378D967}" sibTransId="{A1F8BEE5-49E0-42E0-89D7-8942A2436485}"/>
    <dgm:cxn modelId="{8A572F22-089A-43AF-8431-9B5A1AA4A499}" type="presOf" srcId="{11D625B1-7D1E-4166-9C2C-30D9C6BABB80}" destId="{46BD4ABF-6451-488D-8D58-957F9EFB6636}" srcOrd="0" destOrd="0" presId="urn:microsoft.com/office/officeart/2005/8/layout/lProcess3"/>
    <dgm:cxn modelId="{46EECC74-2A5F-4561-AB54-BAE18878A859}" srcId="{FA23D1CD-DE76-4A0B-8BC5-8BBB4EED96EA}" destId="{B432E705-979A-47FC-9BF0-7F1F7CEB9F7F}" srcOrd="0" destOrd="0" parTransId="{DFCA50A7-0B57-4CB5-9531-AD93CD0ABC36}" sibTransId="{639ED1EB-CE82-4C28-BF73-33AD5E468B1D}"/>
    <dgm:cxn modelId="{21DD82FE-2A09-4463-8F88-C2D36F06A962}" type="presOf" srcId="{97050F98-A3A9-45B8-AC8C-576B692D396F}" destId="{754FAB52-002D-4578-9493-70DAF238CF28}" srcOrd="0" destOrd="0" presId="urn:microsoft.com/office/officeart/2005/8/layout/lProcess3"/>
    <dgm:cxn modelId="{8306BDCE-FCA6-4A64-8D08-6F3D2A60564F}" srcId="{FA23D1CD-DE76-4A0B-8BC5-8BBB4EED96EA}" destId="{7166DC6C-F5D7-46F0-9EE8-FD8BC60E7EE6}" srcOrd="3" destOrd="0" parTransId="{4387339B-1F59-4932-9196-0479685E7920}" sibTransId="{7EB1CEA5-A90D-4E42-8D64-B21E08EDC0C5}"/>
    <dgm:cxn modelId="{13E6EA64-5244-478D-8C13-5E23F53E599A}" srcId="{FA23D1CD-DE76-4A0B-8BC5-8BBB4EED96EA}" destId="{11D625B1-7D1E-4166-9C2C-30D9C6BABB80}" srcOrd="2" destOrd="0" parTransId="{419F3DEC-719C-4095-B6EB-39EC1BA06029}" sibTransId="{F0E64DF6-7477-4A98-8C6B-46BB83380B22}"/>
    <dgm:cxn modelId="{D037A444-71E8-455E-AD4C-45E48330E122}" type="presOf" srcId="{7166DC6C-F5D7-46F0-9EE8-FD8BC60E7EE6}" destId="{AED2CF47-24DA-4883-9C55-85CA8ED80E68}" srcOrd="0" destOrd="0" presId="urn:microsoft.com/office/officeart/2005/8/layout/lProcess3"/>
    <dgm:cxn modelId="{0B63AFC8-3C78-425C-8E82-423E3D6987D5}" type="presParOf" srcId="{3A52346F-DCD7-4C70-8CF9-7A800FD8AC76}" destId="{DC80813A-B601-45C2-92A6-F92E7EE7FC84}" srcOrd="0" destOrd="0" presId="urn:microsoft.com/office/officeart/2005/8/layout/lProcess3"/>
    <dgm:cxn modelId="{199F65D9-8824-4FE1-853F-4501C898FD61}" type="presParOf" srcId="{DC80813A-B601-45C2-92A6-F92E7EE7FC84}" destId="{365BBC79-036C-4767-AAF7-010F4BE7E6CD}" srcOrd="0" destOrd="0" presId="urn:microsoft.com/office/officeart/2005/8/layout/lProcess3"/>
    <dgm:cxn modelId="{F5DA0C34-C241-4E3F-9AAA-CB056CBAD489}" type="presParOf" srcId="{3A52346F-DCD7-4C70-8CF9-7A800FD8AC76}" destId="{7AB78079-29CB-4932-93E6-CD163F685844}" srcOrd="1" destOrd="0" presId="urn:microsoft.com/office/officeart/2005/8/layout/lProcess3"/>
    <dgm:cxn modelId="{91149257-8F2E-4AB7-989E-02AA3950B10C}" type="presParOf" srcId="{3A52346F-DCD7-4C70-8CF9-7A800FD8AC76}" destId="{D40C71D4-14DE-47AD-A869-503C27AD5D64}" srcOrd="2" destOrd="0" presId="urn:microsoft.com/office/officeart/2005/8/layout/lProcess3"/>
    <dgm:cxn modelId="{EC14D6DA-559F-4FBB-A6F7-BB2FED1B9D21}" type="presParOf" srcId="{D40C71D4-14DE-47AD-A869-503C27AD5D64}" destId="{66A2C27F-F10D-4C31-BC65-E1BD721B6752}" srcOrd="0" destOrd="0" presId="urn:microsoft.com/office/officeart/2005/8/layout/lProcess3"/>
    <dgm:cxn modelId="{5E647B08-C1EA-4B7C-A352-209C7073A83B}" type="presParOf" srcId="{3A52346F-DCD7-4C70-8CF9-7A800FD8AC76}" destId="{4CC607BD-974A-41D3-A9CE-58723ECE2AAA}" srcOrd="3" destOrd="0" presId="urn:microsoft.com/office/officeart/2005/8/layout/lProcess3"/>
    <dgm:cxn modelId="{7249DC42-DAFB-430A-AB19-107FD874EBB0}" type="presParOf" srcId="{3A52346F-DCD7-4C70-8CF9-7A800FD8AC76}" destId="{0645DB6A-4FD9-43EA-AF77-69DDE9A407E2}" srcOrd="4" destOrd="0" presId="urn:microsoft.com/office/officeart/2005/8/layout/lProcess3"/>
    <dgm:cxn modelId="{8F47F647-DE43-4EC5-AC49-57D3A190718D}" type="presParOf" srcId="{0645DB6A-4FD9-43EA-AF77-69DDE9A407E2}" destId="{46BD4ABF-6451-488D-8D58-957F9EFB6636}" srcOrd="0" destOrd="0" presId="urn:microsoft.com/office/officeart/2005/8/layout/lProcess3"/>
    <dgm:cxn modelId="{40CB6FC2-A6FE-49A5-8A0B-E161C045953D}" type="presParOf" srcId="{3A52346F-DCD7-4C70-8CF9-7A800FD8AC76}" destId="{461FA993-0EE6-45CA-AB48-7D30E6F65BB8}" srcOrd="5" destOrd="0" presId="urn:microsoft.com/office/officeart/2005/8/layout/lProcess3"/>
    <dgm:cxn modelId="{AA7DF105-FAA2-4B37-B31B-B9811250BFE2}" type="presParOf" srcId="{3A52346F-DCD7-4C70-8CF9-7A800FD8AC76}" destId="{79B1CFC6-2E8C-428A-ADE2-A706FDC4CE8B}" srcOrd="6" destOrd="0" presId="urn:microsoft.com/office/officeart/2005/8/layout/lProcess3"/>
    <dgm:cxn modelId="{6B78FE23-6DBC-41B0-84B8-59E0800B6A36}" type="presParOf" srcId="{79B1CFC6-2E8C-428A-ADE2-A706FDC4CE8B}" destId="{AED2CF47-24DA-4883-9C55-85CA8ED80E68}" srcOrd="0" destOrd="0" presId="urn:microsoft.com/office/officeart/2005/8/layout/lProcess3"/>
    <dgm:cxn modelId="{C103E907-67FC-41F5-B1CE-7798DE6D9AAD}" type="presParOf" srcId="{3A52346F-DCD7-4C70-8CF9-7A800FD8AC76}" destId="{3215C385-8DF3-438E-A71B-347510C905E3}" srcOrd="7" destOrd="0" presId="urn:microsoft.com/office/officeart/2005/8/layout/lProcess3"/>
    <dgm:cxn modelId="{A6E0D739-28BE-4CA0-B28D-9B3EE4FD10EB}" type="presParOf" srcId="{3A52346F-DCD7-4C70-8CF9-7A800FD8AC76}" destId="{F1E03EAB-7372-4D6B-AEDE-3C1B0BFC7E7F}" srcOrd="8" destOrd="0" presId="urn:microsoft.com/office/officeart/2005/8/layout/lProcess3"/>
    <dgm:cxn modelId="{BDB87711-969C-4685-8835-36DF9816F3BF}" type="presParOf" srcId="{F1E03EAB-7372-4D6B-AEDE-3C1B0BFC7E7F}" destId="{754FAB52-002D-4578-9493-70DAF238CF28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2D5F905-E7AC-4B90-B489-8FF1A96A721B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04A75F-4B56-4346-B7C8-C0CD8166B1F4}">
      <dgm:prSet/>
      <dgm:spPr>
        <a:solidFill>
          <a:srgbClr val="3DB0EB"/>
        </a:solidFill>
      </dgm:spPr>
      <dgm:t>
        <a:bodyPr/>
        <a:lstStyle/>
        <a:p>
          <a:pPr rtl="0"/>
          <a:r>
            <a:rPr lang="ru-RU" dirty="0" smtClean="0"/>
            <a:t>Разработка программ  повышения квалификации педагогов и руководителей образовательных учреждений по вопросам введения ФГОС дошкольного образования.</a:t>
          </a:r>
          <a:endParaRPr lang="ru-RU" dirty="0"/>
        </a:p>
      </dgm:t>
    </dgm:pt>
    <dgm:pt modelId="{9D7C9D67-7CF6-40F1-8480-06ABDC90C947}" type="parTrans" cxnId="{0CDD1D9B-B738-47E7-93C6-37A37C6FB98C}">
      <dgm:prSet/>
      <dgm:spPr/>
      <dgm:t>
        <a:bodyPr/>
        <a:lstStyle/>
        <a:p>
          <a:endParaRPr lang="ru-RU"/>
        </a:p>
      </dgm:t>
    </dgm:pt>
    <dgm:pt modelId="{4F3DB8AE-9497-4BA2-9B88-2045C6482C9D}" type="sibTrans" cxnId="{0CDD1D9B-B738-47E7-93C6-37A37C6FB98C}">
      <dgm:prSet/>
      <dgm:spPr/>
      <dgm:t>
        <a:bodyPr/>
        <a:lstStyle/>
        <a:p>
          <a:endParaRPr lang="ru-RU"/>
        </a:p>
      </dgm:t>
    </dgm:pt>
    <dgm:pt modelId="{E812AA11-7965-4665-B069-922C57FF60AF}">
      <dgm:prSet/>
      <dgm:spPr>
        <a:solidFill>
          <a:srgbClr val="F69954"/>
        </a:solidFill>
      </dgm:spPr>
      <dgm:t>
        <a:bodyPr/>
        <a:lstStyle/>
        <a:p>
          <a:pPr rtl="0"/>
          <a:r>
            <a:rPr lang="ru-RU" dirty="0" smtClean="0"/>
            <a:t>Подготовка региональных команд </a:t>
          </a:r>
          <a:r>
            <a:rPr lang="ru-RU" dirty="0" err="1" smtClean="0"/>
            <a:t>тьюторов</a:t>
          </a:r>
          <a:r>
            <a:rPr lang="ru-RU" dirty="0" smtClean="0"/>
            <a:t>, обеспечивающих повышение квалификации педагогических работников по проблемам ФГОС дошкольного образования.</a:t>
          </a:r>
          <a:endParaRPr lang="ru-RU" dirty="0"/>
        </a:p>
      </dgm:t>
    </dgm:pt>
    <dgm:pt modelId="{A40EDB46-EDAA-4100-AB37-D02AF891E814}" type="parTrans" cxnId="{AD713394-FA4C-4BEC-85D5-5BFE6DF504AB}">
      <dgm:prSet/>
      <dgm:spPr/>
      <dgm:t>
        <a:bodyPr/>
        <a:lstStyle/>
        <a:p>
          <a:endParaRPr lang="ru-RU"/>
        </a:p>
      </dgm:t>
    </dgm:pt>
    <dgm:pt modelId="{FBEC9058-CD90-49F0-B7AF-E44FD8408DE9}" type="sibTrans" cxnId="{AD713394-FA4C-4BEC-85D5-5BFE6DF504AB}">
      <dgm:prSet/>
      <dgm:spPr/>
      <dgm:t>
        <a:bodyPr/>
        <a:lstStyle/>
        <a:p>
          <a:endParaRPr lang="ru-RU"/>
        </a:p>
      </dgm:t>
    </dgm:pt>
    <dgm:pt modelId="{003EE4D6-3AD1-4876-ABCE-E30C694937D1}">
      <dgm:prSet/>
      <dgm:spPr>
        <a:solidFill>
          <a:srgbClr val="F69954"/>
        </a:solidFill>
      </dgm:spPr>
      <dgm:t>
        <a:bodyPr/>
        <a:lstStyle/>
        <a:p>
          <a:pPr rtl="0"/>
          <a:r>
            <a:rPr lang="ru-RU" smtClean="0"/>
            <a:t>Апробация  профессионального стандарта деятельности педагога дошкольного образования.</a:t>
          </a:r>
          <a:endParaRPr lang="ru-RU"/>
        </a:p>
      </dgm:t>
    </dgm:pt>
    <dgm:pt modelId="{CDC8C475-75C7-42A9-A018-4180A7A141AD}" type="parTrans" cxnId="{B708866A-02B8-42E9-89BE-82B15B0E8897}">
      <dgm:prSet/>
      <dgm:spPr/>
      <dgm:t>
        <a:bodyPr/>
        <a:lstStyle/>
        <a:p>
          <a:endParaRPr lang="ru-RU"/>
        </a:p>
      </dgm:t>
    </dgm:pt>
    <dgm:pt modelId="{EECCC208-BD72-4A36-A3B1-2C614A46E9CC}" type="sibTrans" cxnId="{B708866A-02B8-42E9-89BE-82B15B0E8897}">
      <dgm:prSet/>
      <dgm:spPr/>
      <dgm:t>
        <a:bodyPr/>
        <a:lstStyle/>
        <a:p>
          <a:endParaRPr lang="ru-RU"/>
        </a:p>
      </dgm:t>
    </dgm:pt>
    <dgm:pt modelId="{92AA79B3-1E74-4E31-BDF8-1167D3A173A2}">
      <dgm:prSet/>
      <dgm:spPr>
        <a:solidFill>
          <a:srgbClr val="3DB0EB"/>
        </a:solidFill>
      </dgm:spPr>
      <dgm:t>
        <a:bodyPr/>
        <a:lstStyle/>
        <a:p>
          <a:pPr rtl="0"/>
          <a:r>
            <a:rPr lang="ru-RU" dirty="0" smtClean="0"/>
            <a:t>Изменение деятельности методических служб муниципального и институционального уровней.</a:t>
          </a:r>
          <a:endParaRPr lang="ru-RU" dirty="0"/>
        </a:p>
      </dgm:t>
    </dgm:pt>
    <dgm:pt modelId="{65F35D57-0A48-456D-ACCF-50C83C3825AE}" type="parTrans" cxnId="{8A998D89-424F-402A-BCF0-2D3C0F1EC7A0}">
      <dgm:prSet/>
      <dgm:spPr/>
      <dgm:t>
        <a:bodyPr/>
        <a:lstStyle/>
        <a:p>
          <a:endParaRPr lang="ru-RU"/>
        </a:p>
      </dgm:t>
    </dgm:pt>
    <dgm:pt modelId="{35736C8F-4833-4CED-89C7-16609C05DBC7}" type="sibTrans" cxnId="{8A998D89-424F-402A-BCF0-2D3C0F1EC7A0}">
      <dgm:prSet/>
      <dgm:spPr/>
      <dgm:t>
        <a:bodyPr/>
        <a:lstStyle/>
        <a:p>
          <a:endParaRPr lang="ru-RU"/>
        </a:p>
      </dgm:t>
    </dgm:pt>
    <dgm:pt modelId="{CE41900C-F37B-42C7-B2B6-081D29E963E1}" type="pres">
      <dgm:prSet presAssocID="{72D5F905-E7AC-4B90-B489-8FF1A96A721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B5E350-8554-4FF9-AB6E-B37F5D81991A}" type="pres">
      <dgm:prSet presAssocID="{CA04A75F-4B56-4346-B7C8-C0CD8166B1F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0A04C8-4871-4A99-AC55-518E6E0595B1}" type="pres">
      <dgm:prSet presAssocID="{4F3DB8AE-9497-4BA2-9B88-2045C6482C9D}" presName="sibTrans" presStyleCnt="0"/>
      <dgm:spPr/>
    </dgm:pt>
    <dgm:pt modelId="{A12D5299-4B8C-4998-9B0E-32505B7357FC}" type="pres">
      <dgm:prSet presAssocID="{E812AA11-7965-4665-B069-922C57FF60A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BE7887-0FCF-49EC-819D-1D3135E01E13}" type="pres">
      <dgm:prSet presAssocID="{FBEC9058-CD90-49F0-B7AF-E44FD8408DE9}" presName="sibTrans" presStyleCnt="0"/>
      <dgm:spPr/>
    </dgm:pt>
    <dgm:pt modelId="{706E7375-09B2-409A-A46A-1E0C6967E505}" type="pres">
      <dgm:prSet presAssocID="{003EE4D6-3AD1-4876-ABCE-E30C694937D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748F30-AA7D-45A2-9ADC-1E7586501423}" type="pres">
      <dgm:prSet presAssocID="{EECCC208-BD72-4A36-A3B1-2C614A46E9CC}" presName="sibTrans" presStyleCnt="0"/>
      <dgm:spPr/>
    </dgm:pt>
    <dgm:pt modelId="{4B339E49-FD54-4F99-BDFF-5A4608A3E9F8}" type="pres">
      <dgm:prSet presAssocID="{92AA79B3-1E74-4E31-BDF8-1167D3A173A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08866A-02B8-42E9-89BE-82B15B0E8897}" srcId="{72D5F905-E7AC-4B90-B489-8FF1A96A721B}" destId="{003EE4D6-3AD1-4876-ABCE-E30C694937D1}" srcOrd="2" destOrd="0" parTransId="{CDC8C475-75C7-42A9-A018-4180A7A141AD}" sibTransId="{EECCC208-BD72-4A36-A3B1-2C614A46E9CC}"/>
    <dgm:cxn modelId="{154F91DD-CA40-4ACC-8E65-1556E7FC026C}" type="presOf" srcId="{92AA79B3-1E74-4E31-BDF8-1167D3A173A2}" destId="{4B339E49-FD54-4F99-BDFF-5A4608A3E9F8}" srcOrd="0" destOrd="0" presId="urn:microsoft.com/office/officeart/2005/8/layout/default#1"/>
    <dgm:cxn modelId="{0CDD1D9B-B738-47E7-93C6-37A37C6FB98C}" srcId="{72D5F905-E7AC-4B90-B489-8FF1A96A721B}" destId="{CA04A75F-4B56-4346-B7C8-C0CD8166B1F4}" srcOrd="0" destOrd="0" parTransId="{9D7C9D67-7CF6-40F1-8480-06ABDC90C947}" sibTransId="{4F3DB8AE-9497-4BA2-9B88-2045C6482C9D}"/>
    <dgm:cxn modelId="{9FF918B6-787D-402E-AA38-BA6D1A04783C}" type="presOf" srcId="{CA04A75F-4B56-4346-B7C8-C0CD8166B1F4}" destId="{BAB5E350-8554-4FF9-AB6E-B37F5D81991A}" srcOrd="0" destOrd="0" presId="urn:microsoft.com/office/officeart/2005/8/layout/default#1"/>
    <dgm:cxn modelId="{8A998D89-424F-402A-BCF0-2D3C0F1EC7A0}" srcId="{72D5F905-E7AC-4B90-B489-8FF1A96A721B}" destId="{92AA79B3-1E74-4E31-BDF8-1167D3A173A2}" srcOrd="3" destOrd="0" parTransId="{65F35D57-0A48-456D-ACCF-50C83C3825AE}" sibTransId="{35736C8F-4833-4CED-89C7-16609C05DBC7}"/>
    <dgm:cxn modelId="{AD713394-FA4C-4BEC-85D5-5BFE6DF504AB}" srcId="{72D5F905-E7AC-4B90-B489-8FF1A96A721B}" destId="{E812AA11-7965-4665-B069-922C57FF60AF}" srcOrd="1" destOrd="0" parTransId="{A40EDB46-EDAA-4100-AB37-D02AF891E814}" sibTransId="{FBEC9058-CD90-49F0-B7AF-E44FD8408DE9}"/>
    <dgm:cxn modelId="{5E6507DD-17F9-418C-8E9C-3C7F0C5274BE}" type="presOf" srcId="{003EE4D6-3AD1-4876-ABCE-E30C694937D1}" destId="{706E7375-09B2-409A-A46A-1E0C6967E505}" srcOrd="0" destOrd="0" presId="urn:microsoft.com/office/officeart/2005/8/layout/default#1"/>
    <dgm:cxn modelId="{948FB258-1435-401A-A6E6-6F0B1CA0C63B}" type="presOf" srcId="{72D5F905-E7AC-4B90-B489-8FF1A96A721B}" destId="{CE41900C-F37B-42C7-B2B6-081D29E963E1}" srcOrd="0" destOrd="0" presId="urn:microsoft.com/office/officeart/2005/8/layout/default#1"/>
    <dgm:cxn modelId="{EF87CA32-D778-44FE-A45F-1312B0F278FD}" type="presOf" srcId="{E812AA11-7965-4665-B069-922C57FF60AF}" destId="{A12D5299-4B8C-4998-9B0E-32505B7357FC}" srcOrd="0" destOrd="0" presId="urn:microsoft.com/office/officeart/2005/8/layout/default#1"/>
    <dgm:cxn modelId="{B9C3993E-3C3F-4E1D-ACDD-5072D99A1283}" type="presParOf" srcId="{CE41900C-F37B-42C7-B2B6-081D29E963E1}" destId="{BAB5E350-8554-4FF9-AB6E-B37F5D81991A}" srcOrd="0" destOrd="0" presId="urn:microsoft.com/office/officeart/2005/8/layout/default#1"/>
    <dgm:cxn modelId="{621DD323-A68F-4150-BE4C-7670AD2B56BC}" type="presParOf" srcId="{CE41900C-F37B-42C7-B2B6-081D29E963E1}" destId="{170A04C8-4871-4A99-AC55-518E6E0595B1}" srcOrd="1" destOrd="0" presId="urn:microsoft.com/office/officeart/2005/8/layout/default#1"/>
    <dgm:cxn modelId="{CBC83290-5262-4405-ADA3-688FF1CE6456}" type="presParOf" srcId="{CE41900C-F37B-42C7-B2B6-081D29E963E1}" destId="{A12D5299-4B8C-4998-9B0E-32505B7357FC}" srcOrd="2" destOrd="0" presId="urn:microsoft.com/office/officeart/2005/8/layout/default#1"/>
    <dgm:cxn modelId="{1605A15B-9E6F-4F35-9295-2C57BC2D27D7}" type="presParOf" srcId="{CE41900C-F37B-42C7-B2B6-081D29E963E1}" destId="{1DBE7887-0FCF-49EC-819D-1D3135E01E13}" srcOrd="3" destOrd="0" presId="urn:microsoft.com/office/officeart/2005/8/layout/default#1"/>
    <dgm:cxn modelId="{2B79B8B5-B423-4F74-8166-2E9FED8DAB15}" type="presParOf" srcId="{CE41900C-F37B-42C7-B2B6-081D29E963E1}" destId="{706E7375-09B2-409A-A46A-1E0C6967E505}" srcOrd="4" destOrd="0" presId="urn:microsoft.com/office/officeart/2005/8/layout/default#1"/>
    <dgm:cxn modelId="{CBC0D305-DA36-41BC-A732-C21C41514FB7}" type="presParOf" srcId="{CE41900C-F37B-42C7-B2B6-081D29E963E1}" destId="{1F748F30-AA7D-45A2-9ADC-1E7586501423}" srcOrd="5" destOrd="0" presId="urn:microsoft.com/office/officeart/2005/8/layout/default#1"/>
    <dgm:cxn modelId="{1E2D6B05-BFD9-4D4F-B6A2-B328CBC50DEC}" type="presParOf" srcId="{CE41900C-F37B-42C7-B2B6-081D29E963E1}" destId="{4B339E49-FD54-4F99-BDFF-5A4608A3E9F8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F562B20-7CE0-4A23-922B-F6DA6694E53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F1F17FB-1B37-4994-A43B-B09685A3EA55}">
      <dgm:prSet custT="1"/>
      <dgm:spPr>
        <a:solidFill>
          <a:srgbClr val="F69954"/>
        </a:solidFill>
      </dgm:spPr>
      <dgm:t>
        <a:bodyPr/>
        <a:lstStyle/>
        <a:p>
          <a:pPr rtl="0"/>
          <a:r>
            <a:rPr lang="ru-RU" sz="2000" dirty="0" smtClean="0"/>
            <a:t>Стандарт материально-технического обеспечения оснащенности образовательного процесса в организации, реализующей образовательную деятельность по  образовательным программам дошкольного образования</a:t>
          </a:r>
          <a:endParaRPr lang="ru-RU" sz="2000" dirty="0"/>
        </a:p>
      </dgm:t>
    </dgm:pt>
    <dgm:pt modelId="{7B9A08C5-802A-4C55-86F2-E4FBEB3541F2}" type="parTrans" cxnId="{B5D0DE47-0C40-49DF-BB53-FC3143ABB1A9}">
      <dgm:prSet/>
      <dgm:spPr/>
      <dgm:t>
        <a:bodyPr/>
        <a:lstStyle/>
        <a:p>
          <a:endParaRPr lang="ru-RU"/>
        </a:p>
      </dgm:t>
    </dgm:pt>
    <dgm:pt modelId="{AC475CCA-DE05-4020-88F2-926DE011591C}" type="sibTrans" cxnId="{B5D0DE47-0C40-49DF-BB53-FC3143ABB1A9}">
      <dgm:prSet/>
      <dgm:spPr/>
      <dgm:t>
        <a:bodyPr/>
        <a:lstStyle/>
        <a:p>
          <a:endParaRPr lang="ru-RU"/>
        </a:p>
      </dgm:t>
    </dgm:pt>
    <dgm:pt modelId="{CC2B8BEB-00F6-4E0D-B7D4-130776499114}" type="pres">
      <dgm:prSet presAssocID="{AF562B20-7CE0-4A23-922B-F6DA6694E535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DC8408-C14B-46E6-B1EE-E126636DEC53}" type="pres">
      <dgm:prSet presAssocID="{AF562B20-7CE0-4A23-922B-F6DA6694E535}" presName="arrow" presStyleLbl="bgShp" presStyleIdx="0" presStyleCnt="1" custLinFactNeighborX="2128" custLinFactNeighborY="2174"/>
      <dgm:spPr>
        <a:solidFill>
          <a:srgbClr val="3DB0EB"/>
        </a:solidFill>
      </dgm:spPr>
    </dgm:pt>
    <dgm:pt modelId="{EB95E7C8-99BB-4745-959D-3FBD0DA81CCA}" type="pres">
      <dgm:prSet presAssocID="{AF562B20-7CE0-4A23-922B-F6DA6694E535}" presName="linearProcess" presStyleCnt="0"/>
      <dgm:spPr/>
    </dgm:pt>
    <dgm:pt modelId="{8B11A4A8-55E0-479C-A3E3-E8151319FB95}" type="pres">
      <dgm:prSet presAssocID="{DF1F17FB-1B37-4994-A43B-B09685A3EA55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817D34-83E7-4324-8C9D-FA9691A5F810}" type="presOf" srcId="{AF562B20-7CE0-4A23-922B-F6DA6694E535}" destId="{CC2B8BEB-00F6-4E0D-B7D4-130776499114}" srcOrd="0" destOrd="0" presId="urn:microsoft.com/office/officeart/2005/8/layout/hProcess9"/>
    <dgm:cxn modelId="{B5D0DE47-0C40-49DF-BB53-FC3143ABB1A9}" srcId="{AF562B20-7CE0-4A23-922B-F6DA6694E535}" destId="{DF1F17FB-1B37-4994-A43B-B09685A3EA55}" srcOrd="0" destOrd="0" parTransId="{7B9A08C5-802A-4C55-86F2-E4FBEB3541F2}" sibTransId="{AC475CCA-DE05-4020-88F2-926DE011591C}"/>
    <dgm:cxn modelId="{6A24059E-D0F4-4B4A-A724-8E0E0BF43C40}" type="presOf" srcId="{DF1F17FB-1B37-4994-A43B-B09685A3EA55}" destId="{8B11A4A8-55E0-479C-A3E3-E8151319FB95}" srcOrd="0" destOrd="0" presId="urn:microsoft.com/office/officeart/2005/8/layout/hProcess9"/>
    <dgm:cxn modelId="{707BF76C-3501-44F3-9889-06EC40B2A8F4}" type="presParOf" srcId="{CC2B8BEB-00F6-4E0D-B7D4-130776499114}" destId="{64DC8408-C14B-46E6-B1EE-E126636DEC53}" srcOrd="0" destOrd="0" presId="urn:microsoft.com/office/officeart/2005/8/layout/hProcess9"/>
    <dgm:cxn modelId="{F78DD53E-D23F-4C63-8BF4-309CA81116DB}" type="presParOf" srcId="{CC2B8BEB-00F6-4E0D-B7D4-130776499114}" destId="{EB95E7C8-99BB-4745-959D-3FBD0DA81CCA}" srcOrd="1" destOrd="0" presId="urn:microsoft.com/office/officeart/2005/8/layout/hProcess9"/>
    <dgm:cxn modelId="{423EDC77-A5AA-4880-891A-7047C9EE87B9}" type="presParOf" srcId="{EB95E7C8-99BB-4745-959D-3FBD0DA81CCA}" destId="{8B11A4A8-55E0-479C-A3E3-E8151319FB95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05E4E03-1FDC-41DB-B23A-4ED3A0397A54}" type="doc">
      <dgm:prSet loTypeId="urn:microsoft.com/office/officeart/2005/8/layout/hList7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AC58DC-40F6-43A9-B181-7A1E85B4182B}">
      <dgm:prSet/>
      <dgm:spPr>
        <a:solidFill>
          <a:srgbClr val="3DB0EB"/>
        </a:solidFill>
      </dgm:spPr>
      <dgm:t>
        <a:bodyPr/>
        <a:lstStyle/>
        <a:p>
          <a:pPr algn="ctr" rtl="0"/>
          <a:r>
            <a:rPr lang="ru-RU" dirty="0" smtClean="0"/>
            <a:t>Уже сейчас все вопросы, возникающие в связи с ФГОС - можно присылать на адрес: </a:t>
          </a:r>
        </a:p>
        <a:p>
          <a:pPr algn="ctr" rtl="0"/>
          <a:r>
            <a:rPr lang="ru-RU" b="1" u="sng" dirty="0" smtClean="0"/>
            <a:t>FGOS_DO@MON.GOV.RU</a:t>
          </a:r>
          <a:endParaRPr lang="ru-RU" b="1" u="sng" dirty="0"/>
        </a:p>
      </dgm:t>
    </dgm:pt>
    <dgm:pt modelId="{08E85408-530A-4FE1-8CB7-1653CE0E4B77}" type="parTrans" cxnId="{D902870E-62F5-44EB-A781-D5FDF0CE66E5}">
      <dgm:prSet/>
      <dgm:spPr/>
      <dgm:t>
        <a:bodyPr/>
        <a:lstStyle/>
        <a:p>
          <a:endParaRPr lang="ru-RU"/>
        </a:p>
      </dgm:t>
    </dgm:pt>
    <dgm:pt modelId="{385C5C2F-D8B6-4D08-8B4F-43A26096CA32}" type="sibTrans" cxnId="{D902870E-62F5-44EB-A781-D5FDF0CE66E5}">
      <dgm:prSet/>
      <dgm:spPr/>
      <dgm:t>
        <a:bodyPr/>
        <a:lstStyle/>
        <a:p>
          <a:endParaRPr lang="ru-RU"/>
        </a:p>
      </dgm:t>
    </dgm:pt>
    <dgm:pt modelId="{3BECE9B2-A2CF-4AAD-A378-C321C88A11D9}">
      <dgm:prSet/>
      <dgm:spPr>
        <a:solidFill>
          <a:srgbClr val="3DB0EB"/>
        </a:solidFill>
      </dgm:spPr>
      <dgm:t>
        <a:bodyPr/>
        <a:lstStyle/>
        <a:p>
          <a:pPr rtl="0"/>
          <a:r>
            <a:rPr lang="ru-RU" dirty="0" smtClean="0"/>
            <a:t>В январе 2014 года </a:t>
          </a:r>
        </a:p>
        <a:p>
          <a:pPr rtl="0"/>
          <a:r>
            <a:rPr lang="ru-RU" b="1" dirty="0" smtClean="0"/>
            <a:t>будет открыта «горячая линия»</a:t>
          </a:r>
          <a:r>
            <a:rPr lang="ru-RU" dirty="0" smtClean="0"/>
            <a:t> по вопросам внедрения ФГОС.</a:t>
          </a:r>
          <a:endParaRPr lang="ru-RU" dirty="0"/>
        </a:p>
      </dgm:t>
    </dgm:pt>
    <dgm:pt modelId="{2A3AE618-4B8E-4225-AF0C-F055BB922D03}" type="parTrans" cxnId="{96BCC5E4-7077-43F8-A8A5-47FDCB324B8B}">
      <dgm:prSet/>
      <dgm:spPr/>
      <dgm:t>
        <a:bodyPr/>
        <a:lstStyle/>
        <a:p>
          <a:endParaRPr lang="ru-RU"/>
        </a:p>
      </dgm:t>
    </dgm:pt>
    <dgm:pt modelId="{61F0AD1D-0838-4C52-9163-D8D7FEE693FD}" type="sibTrans" cxnId="{96BCC5E4-7077-43F8-A8A5-47FDCB324B8B}">
      <dgm:prSet/>
      <dgm:spPr/>
      <dgm:t>
        <a:bodyPr/>
        <a:lstStyle/>
        <a:p>
          <a:endParaRPr lang="ru-RU"/>
        </a:p>
      </dgm:t>
    </dgm:pt>
    <dgm:pt modelId="{CE04336C-532D-402E-BE53-BD9B42FEC102}" type="pres">
      <dgm:prSet presAssocID="{805E4E03-1FDC-41DB-B23A-4ED3A0397A5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5B5077-844D-4857-B9F0-F69DAE31EEEC}" type="pres">
      <dgm:prSet presAssocID="{805E4E03-1FDC-41DB-B23A-4ED3A0397A54}" presName="fgShape" presStyleLbl="fgShp" presStyleIdx="0" presStyleCnt="1"/>
      <dgm:spPr>
        <a:solidFill>
          <a:srgbClr val="F69954"/>
        </a:solidFill>
      </dgm:spPr>
    </dgm:pt>
    <dgm:pt modelId="{E285328E-73FB-40DA-A702-9C218EFB7BF9}" type="pres">
      <dgm:prSet presAssocID="{805E4E03-1FDC-41DB-B23A-4ED3A0397A54}" presName="linComp" presStyleCnt="0"/>
      <dgm:spPr/>
    </dgm:pt>
    <dgm:pt modelId="{FD5432CA-CB15-4702-9E76-438A7EF0CBFD}" type="pres">
      <dgm:prSet presAssocID="{F9AC58DC-40F6-43A9-B181-7A1E85B4182B}" presName="compNode" presStyleCnt="0"/>
      <dgm:spPr/>
    </dgm:pt>
    <dgm:pt modelId="{60D18127-1C76-41E5-B2C8-0939C2A5B907}" type="pres">
      <dgm:prSet presAssocID="{F9AC58DC-40F6-43A9-B181-7A1E85B4182B}" presName="bkgdShape" presStyleLbl="node1" presStyleIdx="0" presStyleCnt="2" custLinFactX="-1124" custLinFactNeighborX="-100000" custLinFactNeighborY="-95338"/>
      <dgm:spPr/>
      <dgm:t>
        <a:bodyPr/>
        <a:lstStyle/>
        <a:p>
          <a:endParaRPr lang="ru-RU"/>
        </a:p>
      </dgm:t>
    </dgm:pt>
    <dgm:pt modelId="{F14B73D0-7B04-43F4-A5EB-45E3BA7B3680}" type="pres">
      <dgm:prSet presAssocID="{F9AC58DC-40F6-43A9-B181-7A1E85B4182B}" presName="node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6519DC-8611-4238-BEB4-54F7C0A39E6B}" type="pres">
      <dgm:prSet presAssocID="{F9AC58DC-40F6-43A9-B181-7A1E85B4182B}" presName="invisiNode" presStyleLbl="node1" presStyleIdx="0" presStyleCnt="2"/>
      <dgm:spPr/>
    </dgm:pt>
    <dgm:pt modelId="{BBF9C860-A467-42C4-95E6-10ADF2100331}" type="pres">
      <dgm:prSet presAssocID="{F9AC58DC-40F6-43A9-B181-7A1E85B4182B}" presName="imagNode" presStyleLbl="fgImgPlace1" presStyleIdx="0" presStyleCnt="2" custScaleX="120274" custScaleY="12027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a:blipFill>
      </dgm:spPr>
    </dgm:pt>
    <dgm:pt modelId="{A8AEAAD2-4389-44A9-97F4-BF86650C44AC}" type="pres">
      <dgm:prSet presAssocID="{385C5C2F-D8B6-4D08-8B4F-43A26096CA32}" presName="sibTrans" presStyleLbl="sibTrans2D1" presStyleIdx="0" presStyleCnt="0"/>
      <dgm:spPr/>
      <dgm:t>
        <a:bodyPr/>
        <a:lstStyle/>
        <a:p>
          <a:endParaRPr lang="ru-RU"/>
        </a:p>
      </dgm:t>
    </dgm:pt>
    <dgm:pt modelId="{7C9B027F-5B58-4745-9A85-2E4A41877463}" type="pres">
      <dgm:prSet presAssocID="{3BECE9B2-A2CF-4AAD-A378-C321C88A11D9}" presName="compNode" presStyleCnt="0"/>
      <dgm:spPr/>
    </dgm:pt>
    <dgm:pt modelId="{8E7A3B9D-3B0B-4E9B-9F84-0ADD801E81D6}" type="pres">
      <dgm:prSet presAssocID="{3BECE9B2-A2CF-4AAD-A378-C321C88A11D9}" presName="bkgdShape" presStyleLbl="node1" presStyleIdx="1" presStyleCnt="2"/>
      <dgm:spPr/>
      <dgm:t>
        <a:bodyPr/>
        <a:lstStyle/>
        <a:p>
          <a:endParaRPr lang="ru-RU"/>
        </a:p>
      </dgm:t>
    </dgm:pt>
    <dgm:pt modelId="{7318FF3D-2088-474A-9FDE-04D161EE2031}" type="pres">
      <dgm:prSet presAssocID="{3BECE9B2-A2CF-4AAD-A378-C321C88A11D9}" presName="node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F838C8-FD44-4018-AC5C-3CD2A2E060D9}" type="pres">
      <dgm:prSet presAssocID="{3BECE9B2-A2CF-4AAD-A378-C321C88A11D9}" presName="invisiNode" presStyleLbl="node1" presStyleIdx="1" presStyleCnt="2"/>
      <dgm:spPr/>
    </dgm:pt>
    <dgm:pt modelId="{1C6CD84E-4670-430A-A387-D451271D9A61}" type="pres">
      <dgm:prSet presAssocID="{3BECE9B2-A2CF-4AAD-A378-C321C88A11D9}" presName="imagNode" presStyleLbl="fgImgPlace1" presStyleIdx="1" presStyleCnt="2" custScaleX="118108" custScaleY="118108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10000" b="-10000"/>
          </a:stretch>
        </a:blipFill>
      </dgm:spPr>
    </dgm:pt>
  </dgm:ptLst>
  <dgm:cxnLst>
    <dgm:cxn modelId="{2EFD6B32-8BBC-4A51-9506-9DECD04C4FDD}" type="presOf" srcId="{385C5C2F-D8B6-4D08-8B4F-43A26096CA32}" destId="{A8AEAAD2-4389-44A9-97F4-BF86650C44AC}" srcOrd="0" destOrd="0" presId="urn:microsoft.com/office/officeart/2005/8/layout/hList7#1"/>
    <dgm:cxn modelId="{96BCC5E4-7077-43F8-A8A5-47FDCB324B8B}" srcId="{805E4E03-1FDC-41DB-B23A-4ED3A0397A54}" destId="{3BECE9B2-A2CF-4AAD-A378-C321C88A11D9}" srcOrd="1" destOrd="0" parTransId="{2A3AE618-4B8E-4225-AF0C-F055BB922D03}" sibTransId="{61F0AD1D-0838-4C52-9163-D8D7FEE693FD}"/>
    <dgm:cxn modelId="{01EC105A-EC0B-4F5C-8738-0D0C2E15F42D}" type="presOf" srcId="{F9AC58DC-40F6-43A9-B181-7A1E85B4182B}" destId="{60D18127-1C76-41E5-B2C8-0939C2A5B907}" srcOrd="0" destOrd="0" presId="urn:microsoft.com/office/officeart/2005/8/layout/hList7#1"/>
    <dgm:cxn modelId="{E04C524B-6857-4696-A6F8-F69974944E83}" type="presOf" srcId="{3BECE9B2-A2CF-4AAD-A378-C321C88A11D9}" destId="{7318FF3D-2088-474A-9FDE-04D161EE2031}" srcOrd="1" destOrd="0" presId="urn:microsoft.com/office/officeart/2005/8/layout/hList7#1"/>
    <dgm:cxn modelId="{D902870E-62F5-44EB-A781-D5FDF0CE66E5}" srcId="{805E4E03-1FDC-41DB-B23A-4ED3A0397A54}" destId="{F9AC58DC-40F6-43A9-B181-7A1E85B4182B}" srcOrd="0" destOrd="0" parTransId="{08E85408-530A-4FE1-8CB7-1653CE0E4B77}" sibTransId="{385C5C2F-D8B6-4D08-8B4F-43A26096CA32}"/>
    <dgm:cxn modelId="{4F01B20C-FBFF-4FC7-9523-7328903FD750}" type="presOf" srcId="{805E4E03-1FDC-41DB-B23A-4ED3A0397A54}" destId="{CE04336C-532D-402E-BE53-BD9B42FEC102}" srcOrd="0" destOrd="0" presId="urn:microsoft.com/office/officeart/2005/8/layout/hList7#1"/>
    <dgm:cxn modelId="{AEE7D54F-8564-4911-9625-D832689F45EB}" type="presOf" srcId="{3BECE9B2-A2CF-4AAD-A378-C321C88A11D9}" destId="{8E7A3B9D-3B0B-4E9B-9F84-0ADD801E81D6}" srcOrd="0" destOrd="0" presId="urn:microsoft.com/office/officeart/2005/8/layout/hList7#1"/>
    <dgm:cxn modelId="{68A48E02-53A5-42D8-A216-03A6FA53CCA0}" type="presOf" srcId="{F9AC58DC-40F6-43A9-B181-7A1E85B4182B}" destId="{F14B73D0-7B04-43F4-A5EB-45E3BA7B3680}" srcOrd="1" destOrd="0" presId="urn:microsoft.com/office/officeart/2005/8/layout/hList7#1"/>
    <dgm:cxn modelId="{F60088F2-C7CC-484E-B6F6-61F8826974B5}" type="presParOf" srcId="{CE04336C-532D-402E-BE53-BD9B42FEC102}" destId="{365B5077-844D-4857-B9F0-F69DAE31EEEC}" srcOrd="0" destOrd="0" presId="urn:microsoft.com/office/officeart/2005/8/layout/hList7#1"/>
    <dgm:cxn modelId="{8FBF3158-7389-40A3-990E-389B3AB3ACAA}" type="presParOf" srcId="{CE04336C-532D-402E-BE53-BD9B42FEC102}" destId="{E285328E-73FB-40DA-A702-9C218EFB7BF9}" srcOrd="1" destOrd="0" presId="urn:microsoft.com/office/officeart/2005/8/layout/hList7#1"/>
    <dgm:cxn modelId="{85DDED5B-168F-4E3F-812A-41190764BD3B}" type="presParOf" srcId="{E285328E-73FB-40DA-A702-9C218EFB7BF9}" destId="{FD5432CA-CB15-4702-9E76-438A7EF0CBFD}" srcOrd="0" destOrd="0" presId="urn:microsoft.com/office/officeart/2005/8/layout/hList7#1"/>
    <dgm:cxn modelId="{AB3A90FA-2429-4FB7-8EED-0746C6BB064F}" type="presParOf" srcId="{FD5432CA-CB15-4702-9E76-438A7EF0CBFD}" destId="{60D18127-1C76-41E5-B2C8-0939C2A5B907}" srcOrd="0" destOrd="0" presId="urn:microsoft.com/office/officeart/2005/8/layout/hList7#1"/>
    <dgm:cxn modelId="{F09FA5D8-329C-4F9E-B99C-49241EAAAEF5}" type="presParOf" srcId="{FD5432CA-CB15-4702-9E76-438A7EF0CBFD}" destId="{F14B73D0-7B04-43F4-A5EB-45E3BA7B3680}" srcOrd="1" destOrd="0" presId="urn:microsoft.com/office/officeart/2005/8/layout/hList7#1"/>
    <dgm:cxn modelId="{2769EDC4-E6D2-4F5C-B8E2-ADC3AA50630B}" type="presParOf" srcId="{FD5432CA-CB15-4702-9E76-438A7EF0CBFD}" destId="{286519DC-8611-4238-BEB4-54F7C0A39E6B}" srcOrd="2" destOrd="0" presId="urn:microsoft.com/office/officeart/2005/8/layout/hList7#1"/>
    <dgm:cxn modelId="{F6B2EE8D-0C76-4F9D-AE05-4825A10B13E6}" type="presParOf" srcId="{FD5432CA-CB15-4702-9E76-438A7EF0CBFD}" destId="{BBF9C860-A467-42C4-95E6-10ADF2100331}" srcOrd="3" destOrd="0" presId="urn:microsoft.com/office/officeart/2005/8/layout/hList7#1"/>
    <dgm:cxn modelId="{F992868E-0D09-4616-8ABB-5EDB3E771422}" type="presParOf" srcId="{E285328E-73FB-40DA-A702-9C218EFB7BF9}" destId="{A8AEAAD2-4389-44A9-97F4-BF86650C44AC}" srcOrd="1" destOrd="0" presId="urn:microsoft.com/office/officeart/2005/8/layout/hList7#1"/>
    <dgm:cxn modelId="{F9B47C17-4F85-48A6-B49A-1427741D687E}" type="presParOf" srcId="{E285328E-73FB-40DA-A702-9C218EFB7BF9}" destId="{7C9B027F-5B58-4745-9A85-2E4A41877463}" srcOrd="2" destOrd="0" presId="urn:microsoft.com/office/officeart/2005/8/layout/hList7#1"/>
    <dgm:cxn modelId="{B0AFEC54-FEB3-462D-9EFC-5B59660FA81F}" type="presParOf" srcId="{7C9B027F-5B58-4745-9A85-2E4A41877463}" destId="{8E7A3B9D-3B0B-4E9B-9F84-0ADD801E81D6}" srcOrd="0" destOrd="0" presId="urn:microsoft.com/office/officeart/2005/8/layout/hList7#1"/>
    <dgm:cxn modelId="{7D7E84C2-A5CE-4B58-9BF5-3BDF245B1978}" type="presParOf" srcId="{7C9B027F-5B58-4745-9A85-2E4A41877463}" destId="{7318FF3D-2088-474A-9FDE-04D161EE2031}" srcOrd="1" destOrd="0" presId="urn:microsoft.com/office/officeart/2005/8/layout/hList7#1"/>
    <dgm:cxn modelId="{EFC027C8-C7E0-46F0-898C-2AC7CD6825AB}" type="presParOf" srcId="{7C9B027F-5B58-4745-9A85-2E4A41877463}" destId="{F2F838C8-FD44-4018-AC5C-3CD2A2E060D9}" srcOrd="2" destOrd="0" presId="urn:microsoft.com/office/officeart/2005/8/layout/hList7#1"/>
    <dgm:cxn modelId="{F2745AB0-82AA-4C51-A851-ED4080D9BBC3}" type="presParOf" srcId="{7C9B027F-5B58-4745-9A85-2E4A41877463}" destId="{1C6CD84E-4670-430A-A387-D451271D9A61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3824EBD-F31A-4FC0-86CC-4015BFC250FA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ED25726-81E7-4856-84F4-23497094868C}">
      <dgm:prSet custT="1"/>
      <dgm:spPr>
        <a:solidFill>
          <a:srgbClr val="3DB0EB"/>
        </a:solidFill>
      </dgm:spPr>
      <dgm:t>
        <a:bodyPr/>
        <a:lstStyle/>
        <a:p>
          <a:pPr rtl="0"/>
          <a:r>
            <a:rPr lang="ru-RU" sz="2000" dirty="0" smtClean="0"/>
            <a:t>Разработана и утверждена основная образовательная программа дошкольного образования</a:t>
          </a:r>
          <a:endParaRPr lang="ru-RU" sz="2000" dirty="0"/>
        </a:p>
      </dgm:t>
    </dgm:pt>
    <dgm:pt modelId="{B82FBF39-5F57-4C0F-8B51-527FE5B43C07}" type="parTrans" cxnId="{7DC7A244-A7B2-487A-85E1-3A9E69F498EE}">
      <dgm:prSet/>
      <dgm:spPr/>
      <dgm:t>
        <a:bodyPr/>
        <a:lstStyle/>
        <a:p>
          <a:endParaRPr lang="ru-RU"/>
        </a:p>
      </dgm:t>
    </dgm:pt>
    <dgm:pt modelId="{A5C36E0F-E1BA-4253-80CA-E0BC383FAB67}" type="sibTrans" cxnId="{7DC7A244-A7B2-487A-85E1-3A9E69F498EE}">
      <dgm:prSet custT="1"/>
      <dgm:spPr/>
      <dgm:t>
        <a:bodyPr/>
        <a:lstStyle/>
        <a:p>
          <a:endParaRPr lang="ru-RU" sz="2000"/>
        </a:p>
      </dgm:t>
    </dgm:pt>
    <dgm:pt modelId="{1D41BE4C-8551-48D8-90F0-7B4FFE97EEBA}">
      <dgm:prSet custT="1"/>
      <dgm:spPr>
        <a:solidFill>
          <a:srgbClr val="F69954"/>
        </a:solidFill>
      </dgm:spPr>
      <dgm:t>
        <a:bodyPr/>
        <a:lstStyle/>
        <a:p>
          <a:pPr rtl="0"/>
          <a:r>
            <a:rPr lang="ru-RU" sz="2000" dirty="0" smtClean="0"/>
            <a:t>Нормативная база образовательной организации приведена в соответствие с требованиями ФГОС дошкольного образования</a:t>
          </a:r>
          <a:endParaRPr lang="ru-RU" sz="2000" dirty="0"/>
        </a:p>
      </dgm:t>
    </dgm:pt>
    <dgm:pt modelId="{648B0BB0-9A13-4D39-AE24-6A7329F3A637}" type="parTrans" cxnId="{5453B6E5-DFF9-4B7A-8225-F4FDAFEF8572}">
      <dgm:prSet/>
      <dgm:spPr/>
      <dgm:t>
        <a:bodyPr/>
        <a:lstStyle/>
        <a:p>
          <a:endParaRPr lang="ru-RU"/>
        </a:p>
      </dgm:t>
    </dgm:pt>
    <dgm:pt modelId="{9201A58D-87F2-4A9D-8069-BECA2DED9CC2}" type="sibTrans" cxnId="{5453B6E5-DFF9-4B7A-8225-F4FDAFEF8572}">
      <dgm:prSet custT="1"/>
      <dgm:spPr/>
      <dgm:t>
        <a:bodyPr/>
        <a:lstStyle/>
        <a:p>
          <a:endParaRPr lang="ru-RU" sz="2000"/>
        </a:p>
      </dgm:t>
    </dgm:pt>
    <dgm:pt modelId="{CDC4B460-7469-4FA2-8493-B98CBAB4DA4A}">
      <dgm:prSet custT="1"/>
      <dgm:spPr>
        <a:solidFill>
          <a:srgbClr val="3DB0EB"/>
        </a:solidFill>
      </dgm:spPr>
      <dgm:t>
        <a:bodyPr/>
        <a:lstStyle/>
        <a:p>
          <a:pPr rtl="0"/>
          <a:r>
            <a:rPr lang="ru-RU" sz="2000" dirty="0" smtClean="0"/>
            <a:t>Приведены в соответствие с требованиями ФГОС должностные инструкции работников образовательной организации</a:t>
          </a:r>
          <a:endParaRPr lang="ru-RU" sz="2000" dirty="0"/>
        </a:p>
      </dgm:t>
    </dgm:pt>
    <dgm:pt modelId="{C7C2C015-B379-4033-8276-029F880C54C1}" type="parTrans" cxnId="{B59ED3E4-7353-4BD5-B814-74AA6A3E3B7C}">
      <dgm:prSet/>
      <dgm:spPr/>
      <dgm:t>
        <a:bodyPr/>
        <a:lstStyle/>
        <a:p>
          <a:endParaRPr lang="ru-RU"/>
        </a:p>
      </dgm:t>
    </dgm:pt>
    <dgm:pt modelId="{281E8B24-C0D7-4B68-BFE3-05D7BEA4A6D9}" type="sibTrans" cxnId="{B59ED3E4-7353-4BD5-B814-74AA6A3E3B7C}">
      <dgm:prSet custT="1"/>
      <dgm:spPr/>
      <dgm:t>
        <a:bodyPr/>
        <a:lstStyle/>
        <a:p>
          <a:endParaRPr lang="ru-RU" sz="2000"/>
        </a:p>
      </dgm:t>
    </dgm:pt>
    <dgm:pt modelId="{C17AD900-865F-44D5-8C96-73706F551EDA}">
      <dgm:prSet custT="1"/>
      <dgm:spPr>
        <a:solidFill>
          <a:srgbClr val="F69954"/>
        </a:solidFill>
      </dgm:spPr>
      <dgm:t>
        <a:bodyPr/>
        <a:lstStyle/>
        <a:p>
          <a:pPr rtl="0"/>
          <a:r>
            <a:rPr lang="ru-RU" sz="2000" dirty="0" smtClean="0"/>
            <a:t>Определен  перечень учебных пособий, используемых в образовательной деятельности в соответствии с ФГОС  дошкольного образования</a:t>
          </a:r>
          <a:endParaRPr lang="ru-RU" sz="2000" dirty="0"/>
        </a:p>
      </dgm:t>
    </dgm:pt>
    <dgm:pt modelId="{90D8B9AF-C7C7-4BE7-A594-097FA2BADD5D}" type="parTrans" cxnId="{BB9BBC37-3C1F-4E4A-A500-887DB6F99208}">
      <dgm:prSet/>
      <dgm:spPr/>
      <dgm:t>
        <a:bodyPr/>
        <a:lstStyle/>
        <a:p>
          <a:endParaRPr lang="ru-RU"/>
        </a:p>
      </dgm:t>
    </dgm:pt>
    <dgm:pt modelId="{1B1FADFC-B449-4769-B9FC-D32D2283DE46}" type="sibTrans" cxnId="{BB9BBC37-3C1F-4E4A-A500-887DB6F99208}">
      <dgm:prSet custT="1"/>
      <dgm:spPr/>
      <dgm:t>
        <a:bodyPr/>
        <a:lstStyle/>
        <a:p>
          <a:endParaRPr lang="ru-RU" sz="2000"/>
        </a:p>
      </dgm:t>
    </dgm:pt>
    <dgm:pt modelId="{91A3B94B-0F78-4107-9683-3599A8FEE5B2}">
      <dgm:prSet custT="1"/>
      <dgm:spPr>
        <a:solidFill>
          <a:srgbClr val="3DB0EB"/>
        </a:solidFill>
      </dgm:spPr>
      <dgm:t>
        <a:bodyPr/>
        <a:lstStyle/>
        <a:p>
          <a:pPr rtl="0"/>
          <a:r>
            <a:rPr lang="ru-RU" sz="2000" dirty="0" smtClean="0"/>
            <a:t>Разработаны локальные акты, регламентирующие  установление заработной платы работников образовательной организации</a:t>
          </a:r>
          <a:endParaRPr lang="ru-RU" sz="2000" dirty="0"/>
        </a:p>
      </dgm:t>
    </dgm:pt>
    <dgm:pt modelId="{DF728E8B-0E11-487D-A831-76C0161C08FE}" type="parTrans" cxnId="{A994F196-1BD6-477A-B1C7-73370CD315FA}">
      <dgm:prSet/>
      <dgm:spPr/>
      <dgm:t>
        <a:bodyPr/>
        <a:lstStyle/>
        <a:p>
          <a:endParaRPr lang="ru-RU"/>
        </a:p>
      </dgm:t>
    </dgm:pt>
    <dgm:pt modelId="{9CD73C90-6196-4DAF-BD43-69D35BF422F9}" type="sibTrans" cxnId="{A994F196-1BD6-477A-B1C7-73370CD315FA}">
      <dgm:prSet/>
      <dgm:spPr/>
      <dgm:t>
        <a:bodyPr/>
        <a:lstStyle/>
        <a:p>
          <a:endParaRPr lang="ru-RU"/>
        </a:p>
      </dgm:t>
    </dgm:pt>
    <dgm:pt modelId="{8A1578BE-B15A-4EBE-81F9-A7B21A23C4F1}" type="pres">
      <dgm:prSet presAssocID="{13824EBD-F31A-4FC0-86CC-4015BFC250FA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2DE7FAD-77EC-4BC0-8BEB-67CC2D4137A1}" type="pres">
      <dgm:prSet presAssocID="{9ED25726-81E7-4856-84F4-23497094868C}" presName="node" presStyleLbl="node1" presStyleIdx="0" presStyleCnt="5" custScaleX="3662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31F592-C35B-4387-AFFD-759E5D25DF48}" type="pres">
      <dgm:prSet presAssocID="{A5C36E0F-E1BA-4253-80CA-E0BC383FAB67}" presName="sibTrans" presStyleLbl="sibTrans2D1" presStyleIdx="0" presStyleCnt="4"/>
      <dgm:spPr/>
      <dgm:t>
        <a:bodyPr/>
        <a:lstStyle/>
        <a:p>
          <a:endParaRPr lang="ru-RU"/>
        </a:p>
      </dgm:t>
    </dgm:pt>
    <dgm:pt modelId="{4E8E59C1-0A86-4FED-8A92-F36B36AC0E30}" type="pres">
      <dgm:prSet presAssocID="{A5C36E0F-E1BA-4253-80CA-E0BC383FAB67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CC67E7A6-490A-4AA6-A50D-BCACB5521E6B}" type="pres">
      <dgm:prSet presAssocID="{1D41BE4C-8551-48D8-90F0-7B4FFE97EEBA}" presName="node" presStyleLbl="node1" presStyleIdx="1" presStyleCnt="5" custScaleX="3662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C06711-5298-43FD-A3DE-7C37E4539473}" type="pres">
      <dgm:prSet presAssocID="{9201A58D-87F2-4A9D-8069-BECA2DED9CC2}" presName="sibTrans" presStyleLbl="sibTrans2D1" presStyleIdx="1" presStyleCnt="4"/>
      <dgm:spPr/>
      <dgm:t>
        <a:bodyPr/>
        <a:lstStyle/>
        <a:p>
          <a:endParaRPr lang="ru-RU"/>
        </a:p>
      </dgm:t>
    </dgm:pt>
    <dgm:pt modelId="{3736E693-F0A1-4F0A-8006-B41ABC22BB36}" type="pres">
      <dgm:prSet presAssocID="{9201A58D-87F2-4A9D-8069-BECA2DED9CC2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FF8C7B38-F48E-4A29-B771-A2FE692198E0}" type="pres">
      <dgm:prSet presAssocID="{CDC4B460-7469-4FA2-8493-B98CBAB4DA4A}" presName="node" presStyleLbl="node1" presStyleIdx="2" presStyleCnt="5" custScaleX="3662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3E6252-30F2-4193-87FD-9A9DC2D33249}" type="pres">
      <dgm:prSet presAssocID="{281E8B24-C0D7-4B68-BFE3-05D7BEA4A6D9}" presName="sibTrans" presStyleLbl="sibTrans2D1" presStyleIdx="2" presStyleCnt="4"/>
      <dgm:spPr/>
      <dgm:t>
        <a:bodyPr/>
        <a:lstStyle/>
        <a:p>
          <a:endParaRPr lang="ru-RU"/>
        </a:p>
      </dgm:t>
    </dgm:pt>
    <dgm:pt modelId="{69CB2D8A-7A74-4A2C-B5A6-2F381312F01F}" type="pres">
      <dgm:prSet presAssocID="{281E8B24-C0D7-4B68-BFE3-05D7BEA4A6D9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0ED91A00-C7B5-41C2-A9DA-99448816F48A}" type="pres">
      <dgm:prSet presAssocID="{C17AD900-865F-44D5-8C96-73706F551EDA}" presName="node" presStyleLbl="node1" presStyleIdx="3" presStyleCnt="5" custScaleX="3662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0AA17A-E32B-404E-9B77-2F8EA22633E2}" type="pres">
      <dgm:prSet presAssocID="{1B1FADFC-B449-4769-B9FC-D32D2283DE46}" presName="sibTrans" presStyleLbl="sibTrans2D1" presStyleIdx="3" presStyleCnt="4"/>
      <dgm:spPr/>
      <dgm:t>
        <a:bodyPr/>
        <a:lstStyle/>
        <a:p>
          <a:endParaRPr lang="ru-RU"/>
        </a:p>
      </dgm:t>
    </dgm:pt>
    <dgm:pt modelId="{D83C38A3-975D-4E30-AB92-8BD3CF72AFB9}" type="pres">
      <dgm:prSet presAssocID="{1B1FADFC-B449-4769-B9FC-D32D2283DE46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1D989B5C-F963-46D9-AA1E-FE1CA0890E31}" type="pres">
      <dgm:prSet presAssocID="{91A3B94B-0F78-4107-9683-3599A8FEE5B2}" presName="node" presStyleLbl="node1" presStyleIdx="4" presStyleCnt="5" custScaleX="3662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EB5E4C-BA54-4F46-A88B-41EF7EDEDCC8}" type="presOf" srcId="{91A3B94B-0F78-4107-9683-3599A8FEE5B2}" destId="{1D989B5C-F963-46D9-AA1E-FE1CA0890E31}" srcOrd="0" destOrd="0" presId="urn:microsoft.com/office/officeart/2005/8/layout/process2"/>
    <dgm:cxn modelId="{B59ED3E4-7353-4BD5-B814-74AA6A3E3B7C}" srcId="{13824EBD-F31A-4FC0-86CC-4015BFC250FA}" destId="{CDC4B460-7469-4FA2-8493-B98CBAB4DA4A}" srcOrd="2" destOrd="0" parTransId="{C7C2C015-B379-4033-8276-029F880C54C1}" sibTransId="{281E8B24-C0D7-4B68-BFE3-05D7BEA4A6D9}"/>
    <dgm:cxn modelId="{558CEFFA-B246-4FB1-AB56-F6DBB7CA52DA}" type="presOf" srcId="{A5C36E0F-E1BA-4253-80CA-E0BC383FAB67}" destId="{4E8E59C1-0A86-4FED-8A92-F36B36AC0E30}" srcOrd="1" destOrd="0" presId="urn:microsoft.com/office/officeart/2005/8/layout/process2"/>
    <dgm:cxn modelId="{EE80F83F-2CC0-4678-BE8A-04D82A0FB869}" type="presOf" srcId="{C17AD900-865F-44D5-8C96-73706F551EDA}" destId="{0ED91A00-C7B5-41C2-A9DA-99448816F48A}" srcOrd="0" destOrd="0" presId="urn:microsoft.com/office/officeart/2005/8/layout/process2"/>
    <dgm:cxn modelId="{17075095-4931-4E36-A6A9-6A6FDB4A5366}" type="presOf" srcId="{13824EBD-F31A-4FC0-86CC-4015BFC250FA}" destId="{8A1578BE-B15A-4EBE-81F9-A7B21A23C4F1}" srcOrd="0" destOrd="0" presId="urn:microsoft.com/office/officeart/2005/8/layout/process2"/>
    <dgm:cxn modelId="{5453B6E5-DFF9-4B7A-8225-F4FDAFEF8572}" srcId="{13824EBD-F31A-4FC0-86CC-4015BFC250FA}" destId="{1D41BE4C-8551-48D8-90F0-7B4FFE97EEBA}" srcOrd="1" destOrd="0" parTransId="{648B0BB0-9A13-4D39-AE24-6A7329F3A637}" sibTransId="{9201A58D-87F2-4A9D-8069-BECA2DED9CC2}"/>
    <dgm:cxn modelId="{BB9BBC37-3C1F-4E4A-A500-887DB6F99208}" srcId="{13824EBD-F31A-4FC0-86CC-4015BFC250FA}" destId="{C17AD900-865F-44D5-8C96-73706F551EDA}" srcOrd="3" destOrd="0" parTransId="{90D8B9AF-C7C7-4BE7-A594-097FA2BADD5D}" sibTransId="{1B1FADFC-B449-4769-B9FC-D32D2283DE46}"/>
    <dgm:cxn modelId="{7DC7A244-A7B2-487A-85E1-3A9E69F498EE}" srcId="{13824EBD-F31A-4FC0-86CC-4015BFC250FA}" destId="{9ED25726-81E7-4856-84F4-23497094868C}" srcOrd="0" destOrd="0" parTransId="{B82FBF39-5F57-4C0F-8B51-527FE5B43C07}" sibTransId="{A5C36E0F-E1BA-4253-80CA-E0BC383FAB67}"/>
    <dgm:cxn modelId="{A994F196-1BD6-477A-B1C7-73370CD315FA}" srcId="{13824EBD-F31A-4FC0-86CC-4015BFC250FA}" destId="{91A3B94B-0F78-4107-9683-3599A8FEE5B2}" srcOrd="4" destOrd="0" parTransId="{DF728E8B-0E11-487D-A831-76C0161C08FE}" sibTransId="{9CD73C90-6196-4DAF-BD43-69D35BF422F9}"/>
    <dgm:cxn modelId="{0CF06B84-7F70-4DEA-B499-DF944028DB42}" type="presOf" srcId="{A5C36E0F-E1BA-4253-80CA-E0BC383FAB67}" destId="{9831F592-C35B-4387-AFFD-759E5D25DF48}" srcOrd="0" destOrd="0" presId="urn:microsoft.com/office/officeart/2005/8/layout/process2"/>
    <dgm:cxn modelId="{0325EFBF-5DBA-4FAE-B39C-5CDA6E32F8BD}" type="presOf" srcId="{9201A58D-87F2-4A9D-8069-BECA2DED9CC2}" destId="{3736E693-F0A1-4F0A-8006-B41ABC22BB36}" srcOrd="1" destOrd="0" presId="urn:microsoft.com/office/officeart/2005/8/layout/process2"/>
    <dgm:cxn modelId="{0FA7E1DB-AB31-4AC7-ABAF-F0E41E96AC62}" type="presOf" srcId="{1B1FADFC-B449-4769-B9FC-D32D2283DE46}" destId="{D83C38A3-975D-4E30-AB92-8BD3CF72AFB9}" srcOrd="1" destOrd="0" presId="urn:microsoft.com/office/officeart/2005/8/layout/process2"/>
    <dgm:cxn modelId="{EA318D5B-DB77-4328-964A-70E5AD3AC0E0}" type="presOf" srcId="{281E8B24-C0D7-4B68-BFE3-05D7BEA4A6D9}" destId="{69CB2D8A-7A74-4A2C-B5A6-2F381312F01F}" srcOrd="1" destOrd="0" presId="urn:microsoft.com/office/officeart/2005/8/layout/process2"/>
    <dgm:cxn modelId="{08B69E76-E5B7-40C8-B4A3-47E2E5CB0ED3}" type="presOf" srcId="{1B1FADFC-B449-4769-B9FC-D32D2283DE46}" destId="{510AA17A-E32B-404E-9B77-2F8EA22633E2}" srcOrd="0" destOrd="0" presId="urn:microsoft.com/office/officeart/2005/8/layout/process2"/>
    <dgm:cxn modelId="{EF8B6829-B9AC-45CC-A46F-DC5199B9850D}" type="presOf" srcId="{9201A58D-87F2-4A9D-8069-BECA2DED9CC2}" destId="{FCC06711-5298-43FD-A3DE-7C37E4539473}" srcOrd="0" destOrd="0" presId="urn:microsoft.com/office/officeart/2005/8/layout/process2"/>
    <dgm:cxn modelId="{AEE0CC71-E281-4D99-8C6B-7745C9E5B9AD}" type="presOf" srcId="{CDC4B460-7469-4FA2-8493-B98CBAB4DA4A}" destId="{FF8C7B38-F48E-4A29-B771-A2FE692198E0}" srcOrd="0" destOrd="0" presId="urn:microsoft.com/office/officeart/2005/8/layout/process2"/>
    <dgm:cxn modelId="{3E1528BE-9388-4377-8953-47E2031A8FEB}" type="presOf" srcId="{9ED25726-81E7-4856-84F4-23497094868C}" destId="{D2DE7FAD-77EC-4BC0-8BEB-67CC2D4137A1}" srcOrd="0" destOrd="0" presId="urn:microsoft.com/office/officeart/2005/8/layout/process2"/>
    <dgm:cxn modelId="{6A85DA79-A058-4B50-8AB3-38EE34D3B21B}" type="presOf" srcId="{1D41BE4C-8551-48D8-90F0-7B4FFE97EEBA}" destId="{CC67E7A6-490A-4AA6-A50D-BCACB5521E6B}" srcOrd="0" destOrd="0" presId="urn:microsoft.com/office/officeart/2005/8/layout/process2"/>
    <dgm:cxn modelId="{EACC01EF-389A-49E8-BDA0-CDE25E840FD0}" type="presOf" srcId="{281E8B24-C0D7-4B68-BFE3-05D7BEA4A6D9}" destId="{153E6252-30F2-4193-87FD-9A9DC2D33249}" srcOrd="0" destOrd="0" presId="urn:microsoft.com/office/officeart/2005/8/layout/process2"/>
    <dgm:cxn modelId="{9A592CFA-96C8-49C8-A808-CCFE534664FA}" type="presParOf" srcId="{8A1578BE-B15A-4EBE-81F9-A7B21A23C4F1}" destId="{D2DE7FAD-77EC-4BC0-8BEB-67CC2D4137A1}" srcOrd="0" destOrd="0" presId="urn:microsoft.com/office/officeart/2005/8/layout/process2"/>
    <dgm:cxn modelId="{2DB75FDE-58CD-44EE-A6EC-B93BA6468F53}" type="presParOf" srcId="{8A1578BE-B15A-4EBE-81F9-A7B21A23C4F1}" destId="{9831F592-C35B-4387-AFFD-759E5D25DF48}" srcOrd="1" destOrd="0" presId="urn:microsoft.com/office/officeart/2005/8/layout/process2"/>
    <dgm:cxn modelId="{530D2FEC-6A97-4BC7-BBD7-3385C21C7C2F}" type="presParOf" srcId="{9831F592-C35B-4387-AFFD-759E5D25DF48}" destId="{4E8E59C1-0A86-4FED-8A92-F36B36AC0E30}" srcOrd="0" destOrd="0" presId="urn:microsoft.com/office/officeart/2005/8/layout/process2"/>
    <dgm:cxn modelId="{75F46CB5-97E2-4490-96E8-18E4E39FF907}" type="presParOf" srcId="{8A1578BE-B15A-4EBE-81F9-A7B21A23C4F1}" destId="{CC67E7A6-490A-4AA6-A50D-BCACB5521E6B}" srcOrd="2" destOrd="0" presId="urn:microsoft.com/office/officeart/2005/8/layout/process2"/>
    <dgm:cxn modelId="{98FC62DA-1A89-49E4-AE29-A6AAB3755C19}" type="presParOf" srcId="{8A1578BE-B15A-4EBE-81F9-A7B21A23C4F1}" destId="{FCC06711-5298-43FD-A3DE-7C37E4539473}" srcOrd="3" destOrd="0" presId="urn:microsoft.com/office/officeart/2005/8/layout/process2"/>
    <dgm:cxn modelId="{1CF6216B-A079-4D5D-9D33-58EE6E10BB53}" type="presParOf" srcId="{FCC06711-5298-43FD-A3DE-7C37E4539473}" destId="{3736E693-F0A1-4F0A-8006-B41ABC22BB36}" srcOrd="0" destOrd="0" presId="urn:microsoft.com/office/officeart/2005/8/layout/process2"/>
    <dgm:cxn modelId="{C4C29061-648B-4160-A661-55628086F5E7}" type="presParOf" srcId="{8A1578BE-B15A-4EBE-81F9-A7B21A23C4F1}" destId="{FF8C7B38-F48E-4A29-B771-A2FE692198E0}" srcOrd="4" destOrd="0" presId="urn:microsoft.com/office/officeart/2005/8/layout/process2"/>
    <dgm:cxn modelId="{353BCEF8-2F85-4E64-B9AB-F4F71544EA21}" type="presParOf" srcId="{8A1578BE-B15A-4EBE-81F9-A7B21A23C4F1}" destId="{153E6252-30F2-4193-87FD-9A9DC2D33249}" srcOrd="5" destOrd="0" presId="urn:microsoft.com/office/officeart/2005/8/layout/process2"/>
    <dgm:cxn modelId="{CF0087DF-6558-4D97-A5B3-C2E29C7963D2}" type="presParOf" srcId="{153E6252-30F2-4193-87FD-9A9DC2D33249}" destId="{69CB2D8A-7A74-4A2C-B5A6-2F381312F01F}" srcOrd="0" destOrd="0" presId="urn:microsoft.com/office/officeart/2005/8/layout/process2"/>
    <dgm:cxn modelId="{1D2FD116-49A6-4543-8AA2-B639A2CF70B2}" type="presParOf" srcId="{8A1578BE-B15A-4EBE-81F9-A7B21A23C4F1}" destId="{0ED91A00-C7B5-41C2-A9DA-99448816F48A}" srcOrd="6" destOrd="0" presId="urn:microsoft.com/office/officeart/2005/8/layout/process2"/>
    <dgm:cxn modelId="{28E408D3-4091-4E3D-A615-98E8625AA7CA}" type="presParOf" srcId="{8A1578BE-B15A-4EBE-81F9-A7B21A23C4F1}" destId="{510AA17A-E32B-404E-9B77-2F8EA22633E2}" srcOrd="7" destOrd="0" presId="urn:microsoft.com/office/officeart/2005/8/layout/process2"/>
    <dgm:cxn modelId="{DE38F0D5-0AE5-4332-9693-012155B2FB9E}" type="presParOf" srcId="{510AA17A-E32B-404E-9B77-2F8EA22633E2}" destId="{D83C38A3-975D-4E30-AB92-8BD3CF72AFB9}" srcOrd="0" destOrd="0" presId="urn:microsoft.com/office/officeart/2005/8/layout/process2"/>
    <dgm:cxn modelId="{4BCD70AC-9E38-4C16-A001-3D73D962B7ED}" type="presParOf" srcId="{8A1578BE-B15A-4EBE-81F9-A7B21A23C4F1}" destId="{1D989B5C-F963-46D9-AA1E-FE1CA0890E31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5D7B7CC-D4D4-4859-939E-F3875D377B13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A22C24-3569-4180-B1F4-ED5DE4AB206E}">
      <dgm:prSet custT="1"/>
      <dgm:spPr>
        <a:solidFill>
          <a:srgbClr val="3DB0EB"/>
        </a:solidFill>
      </dgm:spPr>
      <dgm:t>
        <a:bodyPr/>
        <a:lstStyle/>
        <a:p>
          <a:pPr rtl="0"/>
          <a:r>
            <a:rPr lang="ru-RU" sz="2000" dirty="0" smtClean="0"/>
            <a:t>Определена  модель организации образовательной деятельности, в том числе взаимодействия  с другими  организациями, обеспечивающая реализацию основной образовательной программы</a:t>
          </a:r>
          <a:endParaRPr lang="ru-RU" sz="2000" dirty="0"/>
        </a:p>
      </dgm:t>
    </dgm:pt>
    <dgm:pt modelId="{488B3DF4-3F75-4203-B831-1777392398F8}" type="parTrans" cxnId="{571C3315-6FC8-4AF2-B798-CD1A90CAD4DB}">
      <dgm:prSet/>
      <dgm:spPr/>
      <dgm:t>
        <a:bodyPr/>
        <a:lstStyle/>
        <a:p>
          <a:endParaRPr lang="ru-RU"/>
        </a:p>
      </dgm:t>
    </dgm:pt>
    <dgm:pt modelId="{58D20E5F-5231-40F6-B52D-3B3C09D12B2C}" type="sibTrans" cxnId="{571C3315-6FC8-4AF2-B798-CD1A90CAD4DB}">
      <dgm:prSet custT="1"/>
      <dgm:spPr/>
      <dgm:t>
        <a:bodyPr/>
        <a:lstStyle/>
        <a:p>
          <a:endParaRPr lang="ru-RU" sz="2000"/>
        </a:p>
      </dgm:t>
    </dgm:pt>
    <dgm:pt modelId="{43EAE2D8-1561-4769-907B-BEFCDC110B1A}">
      <dgm:prSet custT="1"/>
      <dgm:spPr>
        <a:solidFill>
          <a:srgbClr val="F69954"/>
        </a:solidFill>
      </dgm:spPr>
      <dgm:t>
        <a:bodyPr/>
        <a:lstStyle/>
        <a:p>
          <a:pPr rtl="0"/>
          <a:r>
            <a:rPr lang="ru-RU" sz="2000" dirty="0" smtClean="0"/>
            <a:t>Разработан план методической работы, обеспечивающей сопровождение введения ФГОС дошкольного образования</a:t>
          </a:r>
          <a:endParaRPr lang="ru-RU" sz="2000" dirty="0"/>
        </a:p>
      </dgm:t>
    </dgm:pt>
    <dgm:pt modelId="{A7A5C2A2-5981-4513-BC40-42E48B2EC170}" type="parTrans" cxnId="{EE0DF2AF-F583-4D05-BAF0-E88C4DECCC4F}">
      <dgm:prSet/>
      <dgm:spPr/>
      <dgm:t>
        <a:bodyPr/>
        <a:lstStyle/>
        <a:p>
          <a:endParaRPr lang="ru-RU"/>
        </a:p>
      </dgm:t>
    </dgm:pt>
    <dgm:pt modelId="{7D6442E2-334D-42F8-BAF4-950913122061}" type="sibTrans" cxnId="{EE0DF2AF-F583-4D05-BAF0-E88C4DECCC4F}">
      <dgm:prSet custT="1"/>
      <dgm:spPr/>
      <dgm:t>
        <a:bodyPr/>
        <a:lstStyle/>
        <a:p>
          <a:endParaRPr lang="ru-RU" sz="2000"/>
        </a:p>
      </dgm:t>
    </dgm:pt>
    <dgm:pt modelId="{BEBAFB92-103F-49EB-8FAE-564632D2639F}">
      <dgm:prSet custT="1"/>
      <dgm:spPr>
        <a:solidFill>
          <a:srgbClr val="3DB0EB"/>
        </a:solidFill>
      </dgm:spPr>
      <dgm:t>
        <a:bodyPr/>
        <a:lstStyle/>
        <a:p>
          <a:pPr rtl="0"/>
          <a:r>
            <a:rPr lang="ru-RU" sz="2000" dirty="0" smtClean="0"/>
            <a:t>Осуществлено повышение квалификации всех педагогических и руководящих работников образовательной организации</a:t>
          </a:r>
          <a:endParaRPr lang="ru-RU" sz="2000" dirty="0"/>
        </a:p>
      </dgm:t>
    </dgm:pt>
    <dgm:pt modelId="{AD02ED4E-8BB6-4316-8582-7846A8CB89CF}" type="parTrans" cxnId="{F08959F6-99C1-42E0-8394-6E1604A03F91}">
      <dgm:prSet/>
      <dgm:spPr/>
      <dgm:t>
        <a:bodyPr/>
        <a:lstStyle/>
        <a:p>
          <a:endParaRPr lang="ru-RU"/>
        </a:p>
      </dgm:t>
    </dgm:pt>
    <dgm:pt modelId="{37A2EDC2-FAB4-47C0-9262-660714DF3904}" type="sibTrans" cxnId="{F08959F6-99C1-42E0-8394-6E1604A03F91}">
      <dgm:prSet custT="1"/>
      <dgm:spPr/>
      <dgm:t>
        <a:bodyPr/>
        <a:lstStyle/>
        <a:p>
          <a:endParaRPr lang="ru-RU" sz="2000"/>
        </a:p>
      </dgm:t>
    </dgm:pt>
    <dgm:pt modelId="{8412FF5B-DB7F-4B6D-9D90-B0E22E8E5F61}">
      <dgm:prSet custT="1"/>
      <dgm:spPr>
        <a:solidFill>
          <a:srgbClr val="F69954"/>
        </a:solidFill>
      </dgm:spPr>
      <dgm:t>
        <a:bodyPr/>
        <a:lstStyle/>
        <a:p>
          <a:pPr rtl="0"/>
          <a:r>
            <a:rPr lang="ru-RU" sz="2000" dirty="0" smtClean="0"/>
            <a:t>Обеспечены кадровые, финансовые, материально-технические и иные условия реализации основной образовательной программы  в соответствии с ФГОС</a:t>
          </a:r>
          <a:endParaRPr lang="ru-RU" sz="2000" dirty="0"/>
        </a:p>
      </dgm:t>
    </dgm:pt>
    <dgm:pt modelId="{626CE4F6-B614-4B97-A55A-D6151C6DF632}" type="parTrans" cxnId="{59B9B07B-1137-472B-B73D-DE0AE7C58CC9}">
      <dgm:prSet/>
      <dgm:spPr/>
      <dgm:t>
        <a:bodyPr/>
        <a:lstStyle/>
        <a:p>
          <a:endParaRPr lang="ru-RU"/>
        </a:p>
      </dgm:t>
    </dgm:pt>
    <dgm:pt modelId="{9EA03E86-669A-4083-9CAD-2BD50B39888E}" type="sibTrans" cxnId="{59B9B07B-1137-472B-B73D-DE0AE7C58CC9}">
      <dgm:prSet/>
      <dgm:spPr/>
      <dgm:t>
        <a:bodyPr/>
        <a:lstStyle/>
        <a:p>
          <a:endParaRPr lang="ru-RU"/>
        </a:p>
      </dgm:t>
    </dgm:pt>
    <dgm:pt modelId="{CBC54F30-491A-43FF-8647-6CE8DFEA04C9}" type="pres">
      <dgm:prSet presAssocID="{C5D7B7CC-D4D4-4859-939E-F3875D377B13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0DB76A-0F41-47E9-8F92-8289BCCCC4A9}" type="pres">
      <dgm:prSet presAssocID="{0BA22C24-3569-4180-B1F4-ED5DE4AB206E}" presName="node" presStyleLbl="node1" presStyleIdx="0" presStyleCnt="4" custScaleX="2373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9261F6-A732-4C74-B464-90E39D9317E9}" type="pres">
      <dgm:prSet presAssocID="{58D20E5F-5231-40F6-B52D-3B3C09D12B2C}" presName="sibTrans" presStyleLbl="sibTrans2D1" presStyleIdx="0" presStyleCnt="3"/>
      <dgm:spPr/>
      <dgm:t>
        <a:bodyPr/>
        <a:lstStyle/>
        <a:p>
          <a:endParaRPr lang="ru-RU"/>
        </a:p>
      </dgm:t>
    </dgm:pt>
    <dgm:pt modelId="{B1BB8FE6-3AB0-453E-800F-30E2DE48CEB3}" type="pres">
      <dgm:prSet presAssocID="{58D20E5F-5231-40F6-B52D-3B3C09D12B2C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38FFC9D0-6F94-4648-A36A-34684232CCB3}" type="pres">
      <dgm:prSet presAssocID="{43EAE2D8-1561-4769-907B-BEFCDC110B1A}" presName="node" presStyleLbl="node1" presStyleIdx="1" presStyleCnt="4" custScaleX="2373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3CB08D-CA2C-483F-BB59-8A2D3A3EAA38}" type="pres">
      <dgm:prSet presAssocID="{7D6442E2-334D-42F8-BAF4-950913122061}" presName="sibTrans" presStyleLbl="sibTrans2D1" presStyleIdx="1" presStyleCnt="3"/>
      <dgm:spPr/>
      <dgm:t>
        <a:bodyPr/>
        <a:lstStyle/>
        <a:p>
          <a:endParaRPr lang="ru-RU"/>
        </a:p>
      </dgm:t>
    </dgm:pt>
    <dgm:pt modelId="{C2C8DDDF-4EF6-4D7C-9766-8BC19F4CF02C}" type="pres">
      <dgm:prSet presAssocID="{7D6442E2-334D-42F8-BAF4-950913122061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6EF1F7B0-12A9-49FD-9479-C398B8385B85}" type="pres">
      <dgm:prSet presAssocID="{BEBAFB92-103F-49EB-8FAE-564632D2639F}" presName="node" presStyleLbl="node1" presStyleIdx="2" presStyleCnt="4" custScaleX="2373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68A5D3-FB04-4E6A-9123-BCB28B4C0930}" type="pres">
      <dgm:prSet presAssocID="{37A2EDC2-FAB4-47C0-9262-660714DF3904}" presName="sibTrans" presStyleLbl="sibTrans2D1" presStyleIdx="2" presStyleCnt="3"/>
      <dgm:spPr/>
      <dgm:t>
        <a:bodyPr/>
        <a:lstStyle/>
        <a:p>
          <a:endParaRPr lang="ru-RU"/>
        </a:p>
      </dgm:t>
    </dgm:pt>
    <dgm:pt modelId="{350EF7E5-4347-4B8D-B3C3-E0976E954138}" type="pres">
      <dgm:prSet presAssocID="{37A2EDC2-FAB4-47C0-9262-660714DF3904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46743BC9-0A31-480A-AE17-9447E990BE2E}" type="pres">
      <dgm:prSet presAssocID="{8412FF5B-DB7F-4B6D-9D90-B0E22E8E5F61}" presName="node" presStyleLbl="node1" presStyleIdx="3" presStyleCnt="4" custScaleX="2373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82CA1C-CEDD-4630-86B0-39175591877E}" type="presOf" srcId="{8412FF5B-DB7F-4B6D-9D90-B0E22E8E5F61}" destId="{46743BC9-0A31-480A-AE17-9447E990BE2E}" srcOrd="0" destOrd="0" presId="urn:microsoft.com/office/officeart/2005/8/layout/process2"/>
    <dgm:cxn modelId="{571C3315-6FC8-4AF2-B798-CD1A90CAD4DB}" srcId="{C5D7B7CC-D4D4-4859-939E-F3875D377B13}" destId="{0BA22C24-3569-4180-B1F4-ED5DE4AB206E}" srcOrd="0" destOrd="0" parTransId="{488B3DF4-3F75-4203-B831-1777392398F8}" sibTransId="{58D20E5F-5231-40F6-B52D-3B3C09D12B2C}"/>
    <dgm:cxn modelId="{597BFA17-2323-467A-B53D-8FEFBAD37F9A}" type="presOf" srcId="{0BA22C24-3569-4180-B1F4-ED5DE4AB206E}" destId="{B40DB76A-0F41-47E9-8F92-8289BCCCC4A9}" srcOrd="0" destOrd="0" presId="urn:microsoft.com/office/officeart/2005/8/layout/process2"/>
    <dgm:cxn modelId="{BA5F8473-1465-4DBF-B839-E99D904EB6D4}" type="presOf" srcId="{7D6442E2-334D-42F8-BAF4-950913122061}" destId="{C2C8DDDF-4EF6-4D7C-9766-8BC19F4CF02C}" srcOrd="1" destOrd="0" presId="urn:microsoft.com/office/officeart/2005/8/layout/process2"/>
    <dgm:cxn modelId="{D578A34C-7BA8-4DD2-A993-7D89C49EC574}" type="presOf" srcId="{43EAE2D8-1561-4769-907B-BEFCDC110B1A}" destId="{38FFC9D0-6F94-4648-A36A-34684232CCB3}" srcOrd="0" destOrd="0" presId="urn:microsoft.com/office/officeart/2005/8/layout/process2"/>
    <dgm:cxn modelId="{23B063B2-4429-4CAF-A84F-01F0C5E4ABFD}" type="presOf" srcId="{58D20E5F-5231-40F6-B52D-3B3C09D12B2C}" destId="{B1BB8FE6-3AB0-453E-800F-30E2DE48CEB3}" srcOrd="1" destOrd="0" presId="urn:microsoft.com/office/officeart/2005/8/layout/process2"/>
    <dgm:cxn modelId="{7AE400ED-C06D-41EE-A271-B52C777CA674}" type="presOf" srcId="{7D6442E2-334D-42F8-BAF4-950913122061}" destId="{6F3CB08D-CA2C-483F-BB59-8A2D3A3EAA38}" srcOrd="0" destOrd="0" presId="urn:microsoft.com/office/officeart/2005/8/layout/process2"/>
    <dgm:cxn modelId="{F08959F6-99C1-42E0-8394-6E1604A03F91}" srcId="{C5D7B7CC-D4D4-4859-939E-F3875D377B13}" destId="{BEBAFB92-103F-49EB-8FAE-564632D2639F}" srcOrd="2" destOrd="0" parTransId="{AD02ED4E-8BB6-4316-8582-7846A8CB89CF}" sibTransId="{37A2EDC2-FAB4-47C0-9262-660714DF3904}"/>
    <dgm:cxn modelId="{9CC34F4B-7CCE-4372-9B83-836C253DF8F3}" type="presOf" srcId="{37A2EDC2-FAB4-47C0-9262-660714DF3904}" destId="{350EF7E5-4347-4B8D-B3C3-E0976E954138}" srcOrd="1" destOrd="0" presId="urn:microsoft.com/office/officeart/2005/8/layout/process2"/>
    <dgm:cxn modelId="{ADDA0464-C44F-4DA6-B917-0F8B6F1D5E35}" type="presOf" srcId="{58D20E5F-5231-40F6-B52D-3B3C09D12B2C}" destId="{879261F6-A732-4C74-B464-90E39D9317E9}" srcOrd="0" destOrd="0" presId="urn:microsoft.com/office/officeart/2005/8/layout/process2"/>
    <dgm:cxn modelId="{2AE06D61-569F-4085-8124-409D65400DB2}" type="presOf" srcId="{C5D7B7CC-D4D4-4859-939E-F3875D377B13}" destId="{CBC54F30-491A-43FF-8647-6CE8DFEA04C9}" srcOrd="0" destOrd="0" presId="urn:microsoft.com/office/officeart/2005/8/layout/process2"/>
    <dgm:cxn modelId="{B4A611BC-3ADF-4E5B-B50B-40515E291A69}" type="presOf" srcId="{37A2EDC2-FAB4-47C0-9262-660714DF3904}" destId="{E068A5D3-FB04-4E6A-9123-BCB28B4C0930}" srcOrd="0" destOrd="0" presId="urn:microsoft.com/office/officeart/2005/8/layout/process2"/>
    <dgm:cxn modelId="{9084CE8E-FE76-474B-8C3B-9D4975596B09}" type="presOf" srcId="{BEBAFB92-103F-49EB-8FAE-564632D2639F}" destId="{6EF1F7B0-12A9-49FD-9479-C398B8385B85}" srcOrd="0" destOrd="0" presId="urn:microsoft.com/office/officeart/2005/8/layout/process2"/>
    <dgm:cxn modelId="{59B9B07B-1137-472B-B73D-DE0AE7C58CC9}" srcId="{C5D7B7CC-D4D4-4859-939E-F3875D377B13}" destId="{8412FF5B-DB7F-4B6D-9D90-B0E22E8E5F61}" srcOrd="3" destOrd="0" parTransId="{626CE4F6-B614-4B97-A55A-D6151C6DF632}" sibTransId="{9EA03E86-669A-4083-9CAD-2BD50B39888E}"/>
    <dgm:cxn modelId="{EE0DF2AF-F583-4D05-BAF0-E88C4DECCC4F}" srcId="{C5D7B7CC-D4D4-4859-939E-F3875D377B13}" destId="{43EAE2D8-1561-4769-907B-BEFCDC110B1A}" srcOrd="1" destOrd="0" parTransId="{A7A5C2A2-5981-4513-BC40-42E48B2EC170}" sibTransId="{7D6442E2-334D-42F8-BAF4-950913122061}"/>
    <dgm:cxn modelId="{1085A046-EA2B-4F20-8767-114EE2E09072}" type="presParOf" srcId="{CBC54F30-491A-43FF-8647-6CE8DFEA04C9}" destId="{B40DB76A-0F41-47E9-8F92-8289BCCCC4A9}" srcOrd="0" destOrd="0" presId="urn:microsoft.com/office/officeart/2005/8/layout/process2"/>
    <dgm:cxn modelId="{B7542887-2482-4048-9C10-DFF71FA5DED0}" type="presParOf" srcId="{CBC54F30-491A-43FF-8647-6CE8DFEA04C9}" destId="{879261F6-A732-4C74-B464-90E39D9317E9}" srcOrd="1" destOrd="0" presId="urn:microsoft.com/office/officeart/2005/8/layout/process2"/>
    <dgm:cxn modelId="{F4A8F6DF-472E-4116-B2A8-A9A511F2542F}" type="presParOf" srcId="{879261F6-A732-4C74-B464-90E39D9317E9}" destId="{B1BB8FE6-3AB0-453E-800F-30E2DE48CEB3}" srcOrd="0" destOrd="0" presId="urn:microsoft.com/office/officeart/2005/8/layout/process2"/>
    <dgm:cxn modelId="{53CD0E71-6CCD-43F1-96DE-8585D1911852}" type="presParOf" srcId="{CBC54F30-491A-43FF-8647-6CE8DFEA04C9}" destId="{38FFC9D0-6F94-4648-A36A-34684232CCB3}" srcOrd="2" destOrd="0" presId="urn:microsoft.com/office/officeart/2005/8/layout/process2"/>
    <dgm:cxn modelId="{144FEF4B-33F3-451F-B471-339FB6F92784}" type="presParOf" srcId="{CBC54F30-491A-43FF-8647-6CE8DFEA04C9}" destId="{6F3CB08D-CA2C-483F-BB59-8A2D3A3EAA38}" srcOrd="3" destOrd="0" presId="urn:microsoft.com/office/officeart/2005/8/layout/process2"/>
    <dgm:cxn modelId="{D337BE28-08C2-4556-A72A-05467611314C}" type="presParOf" srcId="{6F3CB08D-CA2C-483F-BB59-8A2D3A3EAA38}" destId="{C2C8DDDF-4EF6-4D7C-9766-8BC19F4CF02C}" srcOrd="0" destOrd="0" presId="urn:microsoft.com/office/officeart/2005/8/layout/process2"/>
    <dgm:cxn modelId="{29053BD1-27A8-4ADE-AC18-9C6971664473}" type="presParOf" srcId="{CBC54F30-491A-43FF-8647-6CE8DFEA04C9}" destId="{6EF1F7B0-12A9-49FD-9479-C398B8385B85}" srcOrd="4" destOrd="0" presId="urn:microsoft.com/office/officeart/2005/8/layout/process2"/>
    <dgm:cxn modelId="{E8FE1BB2-8221-4913-865A-8F05053EC91A}" type="presParOf" srcId="{CBC54F30-491A-43FF-8647-6CE8DFEA04C9}" destId="{E068A5D3-FB04-4E6A-9123-BCB28B4C0930}" srcOrd="5" destOrd="0" presId="urn:microsoft.com/office/officeart/2005/8/layout/process2"/>
    <dgm:cxn modelId="{931D2695-489B-46A9-BC7D-7444BD4D5652}" type="presParOf" srcId="{E068A5D3-FB04-4E6A-9123-BCB28B4C0930}" destId="{350EF7E5-4347-4B8D-B3C3-E0976E954138}" srcOrd="0" destOrd="0" presId="urn:microsoft.com/office/officeart/2005/8/layout/process2"/>
    <dgm:cxn modelId="{F4BB2597-6737-48A9-812D-28CFD514E281}" type="presParOf" srcId="{CBC54F30-491A-43FF-8647-6CE8DFEA04C9}" destId="{46743BC9-0A31-480A-AE17-9447E990BE2E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D10B283-E094-4963-BBA8-D3B0287D3F37}">
      <dsp:nvSpPr>
        <dsp:cNvPr id="0" name=""/>
        <dsp:cNvSpPr/>
      </dsp:nvSpPr>
      <dsp:spPr>
        <a:xfrm>
          <a:off x="0" y="440706"/>
          <a:ext cx="8579296" cy="1559025"/>
        </a:xfrm>
        <a:prstGeom prst="roundRect">
          <a:avLst/>
        </a:prstGeom>
        <a:solidFill>
          <a:srgbClr val="F6995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Федеральный государственный образовательный стандарт дошкольного образования – 1 января 2014 года для : </a:t>
          </a:r>
          <a:endParaRPr lang="ru-RU" sz="2800" kern="1200" dirty="0"/>
        </a:p>
      </dsp:txBody>
      <dsp:txXfrm>
        <a:off x="0" y="440706"/>
        <a:ext cx="8579296" cy="1559025"/>
      </dsp:txXfrm>
    </dsp:sp>
    <dsp:sp modelId="{00828C3B-C546-408D-9F3F-62B838CBDA52}">
      <dsp:nvSpPr>
        <dsp:cNvPr id="0" name=""/>
        <dsp:cNvSpPr/>
      </dsp:nvSpPr>
      <dsp:spPr>
        <a:xfrm>
          <a:off x="0" y="1999731"/>
          <a:ext cx="8579296" cy="20855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393" tIns="29210" rIns="163576" bIns="29210" numCol="1" spcCol="1270" anchor="t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ts val="1552"/>
            </a:spcAft>
            <a:buChar char="••"/>
          </a:pPr>
          <a:r>
            <a:rPr lang="ru-RU" sz="2300" kern="1200" dirty="0" smtClean="0">
              <a:solidFill>
                <a:srgbClr val="3DB0EB"/>
              </a:solidFill>
            </a:rPr>
            <a:t>Расчета нормативов финансирования</a:t>
          </a:r>
          <a:r>
            <a:rPr lang="en-US" sz="2300" kern="1200" dirty="0" smtClean="0">
              <a:solidFill>
                <a:srgbClr val="3DB0EB"/>
              </a:solidFill>
            </a:rPr>
            <a:t>;</a:t>
          </a:r>
          <a:endParaRPr lang="ru-RU" sz="2300" kern="1200" dirty="0">
            <a:solidFill>
              <a:srgbClr val="3DB0EB"/>
            </a:solidFill>
          </a:endParaRPr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ts val="1552"/>
            </a:spcAft>
            <a:buChar char="••"/>
          </a:pPr>
          <a:r>
            <a:rPr lang="ru-RU" sz="2300" kern="1200" dirty="0" smtClean="0">
              <a:solidFill>
                <a:srgbClr val="3DB0EB"/>
              </a:solidFill>
            </a:rPr>
            <a:t>Разработки примерных основных образовательных программ</a:t>
          </a:r>
          <a:r>
            <a:rPr lang="en-US" sz="2300" kern="1200" dirty="0" smtClean="0">
              <a:solidFill>
                <a:srgbClr val="3DB0EB"/>
              </a:solidFill>
            </a:rPr>
            <a:t>;</a:t>
          </a:r>
          <a:endParaRPr lang="ru-RU" sz="2300" kern="1200" dirty="0">
            <a:solidFill>
              <a:srgbClr val="3DB0EB"/>
            </a:solidFill>
          </a:endParaRPr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ts val="1552"/>
            </a:spcAft>
            <a:buChar char="••"/>
          </a:pPr>
          <a:r>
            <a:rPr lang="ru-RU" sz="2300" kern="1200" dirty="0" smtClean="0">
              <a:solidFill>
                <a:srgbClr val="3DB0EB"/>
              </a:solidFill>
            </a:rPr>
            <a:t>Изменений во </a:t>
          </a:r>
          <a:r>
            <a:rPr lang="ru-RU" sz="2300" kern="1200" dirty="0" err="1" smtClean="0">
              <a:solidFill>
                <a:srgbClr val="3DB0EB"/>
              </a:solidFill>
            </a:rPr>
            <a:t>ФГОСы</a:t>
          </a:r>
          <a:r>
            <a:rPr lang="ru-RU" sz="2300" kern="1200" dirty="0" smtClean="0">
              <a:solidFill>
                <a:srgbClr val="3DB0EB"/>
              </a:solidFill>
            </a:rPr>
            <a:t> среднего профессионального и  высшего профессионального образования по направлению подготовки «Педагогическое образование».</a:t>
          </a:r>
          <a:endParaRPr lang="ru-RU" sz="2300" kern="1200" dirty="0">
            <a:solidFill>
              <a:srgbClr val="3DB0EB"/>
            </a:solidFill>
          </a:endParaRPr>
        </a:p>
      </dsp:txBody>
      <dsp:txXfrm>
        <a:off x="0" y="1999731"/>
        <a:ext cx="8579296" cy="208552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5BBC79-036C-4767-AAF7-010F4BE7E6CD}">
      <dsp:nvSpPr>
        <dsp:cNvPr id="0" name=""/>
        <dsp:cNvSpPr/>
      </dsp:nvSpPr>
      <dsp:spPr>
        <a:xfrm>
          <a:off x="4910" y="87798"/>
          <a:ext cx="8271098" cy="553948"/>
        </a:xfrm>
        <a:prstGeom prst="chevron">
          <a:avLst/>
        </a:prstGeom>
        <a:solidFill>
          <a:srgbClr val="3DB0E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 создание нормативного обеспечения введения ФГОС</a:t>
          </a:r>
          <a:endParaRPr lang="ru-RU" sz="2000" kern="1200" dirty="0"/>
        </a:p>
      </dsp:txBody>
      <dsp:txXfrm>
        <a:off x="4910" y="87798"/>
        <a:ext cx="8271098" cy="553948"/>
      </dsp:txXfrm>
    </dsp:sp>
    <dsp:sp modelId="{66A2C27F-F10D-4C31-BC65-E1BD721B6752}">
      <dsp:nvSpPr>
        <dsp:cNvPr id="0" name=""/>
        <dsp:cNvSpPr/>
      </dsp:nvSpPr>
      <dsp:spPr>
        <a:xfrm>
          <a:off x="4910" y="719299"/>
          <a:ext cx="8271098" cy="553948"/>
        </a:xfrm>
        <a:prstGeom prst="chevron">
          <a:avLst/>
        </a:prstGeom>
        <a:solidFill>
          <a:srgbClr val="F6995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 создание кадрового обеспечения введения ФГОС</a:t>
          </a:r>
          <a:endParaRPr lang="ru-RU" sz="2000" kern="1200" dirty="0"/>
        </a:p>
      </dsp:txBody>
      <dsp:txXfrm>
        <a:off x="4910" y="719299"/>
        <a:ext cx="8271098" cy="553948"/>
      </dsp:txXfrm>
    </dsp:sp>
    <dsp:sp modelId="{46BD4ABF-6451-488D-8D58-957F9EFB6636}">
      <dsp:nvSpPr>
        <dsp:cNvPr id="0" name=""/>
        <dsp:cNvSpPr/>
      </dsp:nvSpPr>
      <dsp:spPr>
        <a:xfrm>
          <a:off x="4910" y="1350800"/>
          <a:ext cx="8271098" cy="553948"/>
        </a:xfrm>
        <a:prstGeom prst="chevron">
          <a:avLst/>
        </a:prstGeom>
        <a:solidFill>
          <a:srgbClr val="3DB0E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 создание материально-технического обеспечения введения ФГОС</a:t>
          </a:r>
          <a:endParaRPr lang="ru-RU" sz="2000" kern="1200" dirty="0"/>
        </a:p>
      </dsp:txBody>
      <dsp:txXfrm>
        <a:off x="4910" y="1350800"/>
        <a:ext cx="8271098" cy="553948"/>
      </dsp:txXfrm>
    </dsp:sp>
    <dsp:sp modelId="{AED2CF47-24DA-4883-9C55-85CA8ED80E68}">
      <dsp:nvSpPr>
        <dsp:cNvPr id="0" name=""/>
        <dsp:cNvSpPr/>
      </dsp:nvSpPr>
      <dsp:spPr>
        <a:xfrm>
          <a:off x="4910" y="1982301"/>
          <a:ext cx="8271098" cy="553948"/>
        </a:xfrm>
        <a:prstGeom prst="chevron">
          <a:avLst/>
        </a:prstGeom>
        <a:solidFill>
          <a:srgbClr val="F6995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 создание организационного обеспечения введения ФГОС</a:t>
          </a:r>
          <a:endParaRPr lang="ru-RU" sz="2000" kern="1200" dirty="0"/>
        </a:p>
      </dsp:txBody>
      <dsp:txXfrm>
        <a:off x="4910" y="1982301"/>
        <a:ext cx="8271098" cy="553948"/>
      </dsp:txXfrm>
    </dsp:sp>
    <dsp:sp modelId="{754FAB52-002D-4578-9493-70DAF238CF28}">
      <dsp:nvSpPr>
        <dsp:cNvPr id="0" name=""/>
        <dsp:cNvSpPr/>
      </dsp:nvSpPr>
      <dsp:spPr>
        <a:xfrm>
          <a:off x="4910" y="2613802"/>
          <a:ext cx="8271098" cy="553948"/>
        </a:xfrm>
        <a:prstGeom prst="chevron">
          <a:avLst/>
        </a:prstGeom>
        <a:solidFill>
          <a:srgbClr val="3DB0E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  создание информационного обеспечения введения ФГОС</a:t>
          </a:r>
          <a:endParaRPr lang="ru-RU" sz="2000" kern="1200" dirty="0"/>
        </a:p>
      </dsp:txBody>
      <dsp:txXfrm>
        <a:off x="4910" y="2613802"/>
        <a:ext cx="8271098" cy="55394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AB5E350-8554-4FF9-AB6E-B37F5D81991A}">
      <dsp:nvSpPr>
        <dsp:cNvPr id="0" name=""/>
        <dsp:cNvSpPr/>
      </dsp:nvSpPr>
      <dsp:spPr>
        <a:xfrm>
          <a:off x="302447" y="351"/>
          <a:ext cx="3655249" cy="2193149"/>
        </a:xfrm>
        <a:prstGeom prst="rect">
          <a:avLst/>
        </a:prstGeom>
        <a:solidFill>
          <a:srgbClr val="3DB0E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Разработка программ  повышения квалификации педагогов и руководителей образовательных учреждений по вопросам введения ФГОС дошкольного образования.</a:t>
          </a:r>
          <a:endParaRPr lang="ru-RU" sz="2000" kern="1200" dirty="0"/>
        </a:p>
      </dsp:txBody>
      <dsp:txXfrm>
        <a:off x="302447" y="351"/>
        <a:ext cx="3655249" cy="2193149"/>
      </dsp:txXfrm>
    </dsp:sp>
    <dsp:sp modelId="{A12D5299-4B8C-4998-9B0E-32505B7357FC}">
      <dsp:nvSpPr>
        <dsp:cNvPr id="0" name=""/>
        <dsp:cNvSpPr/>
      </dsp:nvSpPr>
      <dsp:spPr>
        <a:xfrm>
          <a:off x="4323222" y="351"/>
          <a:ext cx="3655249" cy="2193149"/>
        </a:xfrm>
        <a:prstGeom prst="rect">
          <a:avLst/>
        </a:prstGeom>
        <a:solidFill>
          <a:srgbClr val="F6995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Подготовка региональных команд </a:t>
          </a:r>
          <a:r>
            <a:rPr lang="ru-RU" sz="2000" kern="1200" dirty="0" err="1" smtClean="0"/>
            <a:t>тьюторов</a:t>
          </a:r>
          <a:r>
            <a:rPr lang="ru-RU" sz="2000" kern="1200" dirty="0" smtClean="0"/>
            <a:t>, обеспечивающих повышение квалификации педагогических работников по проблемам ФГОС дошкольного образования.</a:t>
          </a:r>
          <a:endParaRPr lang="ru-RU" sz="2000" kern="1200" dirty="0"/>
        </a:p>
      </dsp:txBody>
      <dsp:txXfrm>
        <a:off x="4323222" y="351"/>
        <a:ext cx="3655249" cy="2193149"/>
      </dsp:txXfrm>
    </dsp:sp>
    <dsp:sp modelId="{706E7375-09B2-409A-A46A-1E0C6967E505}">
      <dsp:nvSpPr>
        <dsp:cNvPr id="0" name=""/>
        <dsp:cNvSpPr/>
      </dsp:nvSpPr>
      <dsp:spPr>
        <a:xfrm>
          <a:off x="302447" y="2559026"/>
          <a:ext cx="3655249" cy="2193149"/>
        </a:xfrm>
        <a:prstGeom prst="rect">
          <a:avLst/>
        </a:prstGeom>
        <a:solidFill>
          <a:srgbClr val="F6995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Апробация  профессионального стандарта деятельности педагога дошкольного образования.</a:t>
          </a:r>
          <a:endParaRPr lang="ru-RU" sz="2000" kern="1200"/>
        </a:p>
      </dsp:txBody>
      <dsp:txXfrm>
        <a:off x="302447" y="2559026"/>
        <a:ext cx="3655249" cy="2193149"/>
      </dsp:txXfrm>
    </dsp:sp>
    <dsp:sp modelId="{4B339E49-FD54-4F99-BDFF-5A4608A3E9F8}">
      <dsp:nvSpPr>
        <dsp:cNvPr id="0" name=""/>
        <dsp:cNvSpPr/>
      </dsp:nvSpPr>
      <dsp:spPr>
        <a:xfrm>
          <a:off x="4323222" y="2559026"/>
          <a:ext cx="3655249" cy="2193149"/>
        </a:xfrm>
        <a:prstGeom prst="rect">
          <a:avLst/>
        </a:prstGeom>
        <a:solidFill>
          <a:srgbClr val="3DB0E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Изменение деятельности методических служб муниципального и институционального уровней.</a:t>
          </a:r>
          <a:endParaRPr lang="ru-RU" sz="2000" kern="1200" dirty="0"/>
        </a:p>
      </dsp:txBody>
      <dsp:txXfrm>
        <a:off x="4323222" y="2559026"/>
        <a:ext cx="3655249" cy="219314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4DC8408-C14B-46E6-B1EE-E126636DEC53}">
      <dsp:nvSpPr>
        <dsp:cNvPr id="0" name=""/>
        <dsp:cNvSpPr/>
      </dsp:nvSpPr>
      <dsp:spPr>
        <a:xfrm>
          <a:off x="824478" y="0"/>
          <a:ext cx="7528436" cy="3312368"/>
        </a:xfrm>
        <a:prstGeom prst="rightArrow">
          <a:avLst/>
        </a:prstGeom>
        <a:solidFill>
          <a:srgbClr val="3DB0E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11A4A8-55E0-479C-A3E3-E8151319FB95}">
      <dsp:nvSpPr>
        <dsp:cNvPr id="0" name=""/>
        <dsp:cNvSpPr/>
      </dsp:nvSpPr>
      <dsp:spPr>
        <a:xfrm>
          <a:off x="96873" y="993710"/>
          <a:ext cx="8663237" cy="1324947"/>
        </a:xfrm>
        <a:prstGeom prst="roundRect">
          <a:avLst/>
        </a:prstGeom>
        <a:solidFill>
          <a:srgbClr val="F6995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Стандарт материально-технического обеспечения оснащенности образовательного процесса в организации, реализующей образовательную деятельность по  образовательным программам дошкольного образования</a:t>
          </a:r>
          <a:endParaRPr lang="ru-RU" sz="2000" kern="1200" dirty="0"/>
        </a:p>
      </dsp:txBody>
      <dsp:txXfrm>
        <a:off x="96873" y="993710"/>
        <a:ext cx="8663237" cy="132494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0D18127-1C76-41E5-B2C8-0939C2A5B907}">
      <dsp:nvSpPr>
        <dsp:cNvPr id="0" name=""/>
        <dsp:cNvSpPr/>
      </dsp:nvSpPr>
      <dsp:spPr>
        <a:xfrm>
          <a:off x="0" y="0"/>
          <a:ext cx="4252972" cy="4824536"/>
        </a:xfrm>
        <a:prstGeom prst="roundRect">
          <a:avLst>
            <a:gd name="adj" fmla="val 10000"/>
          </a:avLst>
        </a:prstGeom>
        <a:solidFill>
          <a:srgbClr val="3DB0E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Уже сейчас все вопросы, возникающие в связи с ФГОС - можно присылать на адрес: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u="sng" kern="1200" dirty="0" smtClean="0"/>
            <a:t>FGOS_DO@MON.GOV.RU</a:t>
          </a:r>
          <a:endParaRPr lang="ru-RU" sz="2400" b="1" u="sng" kern="1200" dirty="0"/>
        </a:p>
      </dsp:txBody>
      <dsp:txXfrm>
        <a:off x="0" y="1929814"/>
        <a:ext cx="4252972" cy="1929814"/>
      </dsp:txXfrm>
    </dsp:sp>
    <dsp:sp modelId="{BBF9C860-A467-42C4-95E6-10ADF2100331}">
      <dsp:nvSpPr>
        <dsp:cNvPr id="0" name=""/>
        <dsp:cNvSpPr/>
      </dsp:nvSpPr>
      <dsp:spPr>
        <a:xfrm>
          <a:off x="1164055" y="126614"/>
          <a:ext cx="1932286" cy="193228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7A3B9D-3B0B-4E9B-9F84-0ADD801E81D6}">
      <dsp:nvSpPr>
        <dsp:cNvPr id="0" name=""/>
        <dsp:cNvSpPr/>
      </dsp:nvSpPr>
      <dsp:spPr>
        <a:xfrm>
          <a:off x="4384274" y="0"/>
          <a:ext cx="4252972" cy="4824536"/>
        </a:xfrm>
        <a:prstGeom prst="roundRect">
          <a:avLst>
            <a:gd name="adj" fmla="val 10000"/>
          </a:avLst>
        </a:prstGeom>
        <a:solidFill>
          <a:srgbClr val="3DB0E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 январе 2014 года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будет открыта «горячая линия»</a:t>
          </a:r>
          <a:r>
            <a:rPr lang="ru-RU" sz="2400" kern="1200" dirty="0" smtClean="0"/>
            <a:t> по вопросам внедрения ФГОС.</a:t>
          </a:r>
          <a:endParaRPr lang="ru-RU" sz="2400" kern="1200" dirty="0"/>
        </a:p>
      </dsp:txBody>
      <dsp:txXfrm>
        <a:off x="4384274" y="1929814"/>
        <a:ext cx="4252972" cy="1929814"/>
      </dsp:txXfrm>
    </dsp:sp>
    <dsp:sp modelId="{1C6CD84E-4670-430A-A387-D451271D9A61}">
      <dsp:nvSpPr>
        <dsp:cNvPr id="0" name=""/>
        <dsp:cNvSpPr/>
      </dsp:nvSpPr>
      <dsp:spPr>
        <a:xfrm>
          <a:off x="5562016" y="144013"/>
          <a:ext cx="1897488" cy="1897488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 t="-10000" b="-1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5B5077-844D-4857-B9F0-F69DAE31EEEC}">
      <dsp:nvSpPr>
        <dsp:cNvPr id="0" name=""/>
        <dsp:cNvSpPr/>
      </dsp:nvSpPr>
      <dsp:spPr>
        <a:xfrm>
          <a:off x="345638" y="3859628"/>
          <a:ext cx="7949683" cy="723680"/>
        </a:xfrm>
        <a:prstGeom prst="leftRightArrow">
          <a:avLst/>
        </a:prstGeom>
        <a:solidFill>
          <a:srgbClr val="F6995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DE7FAD-77EC-4BC0-8BEB-67CC2D4137A1}">
      <dsp:nvSpPr>
        <dsp:cNvPr id="0" name=""/>
        <dsp:cNvSpPr/>
      </dsp:nvSpPr>
      <dsp:spPr>
        <a:xfrm>
          <a:off x="0" y="3080"/>
          <a:ext cx="8712968" cy="720279"/>
        </a:xfrm>
        <a:prstGeom prst="roundRect">
          <a:avLst>
            <a:gd name="adj" fmla="val 10000"/>
          </a:avLst>
        </a:prstGeom>
        <a:solidFill>
          <a:srgbClr val="3DB0E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Разработана и утверждена основная образовательная программа дошкольного образования</a:t>
          </a:r>
          <a:endParaRPr lang="ru-RU" sz="2000" kern="1200" dirty="0"/>
        </a:p>
      </dsp:txBody>
      <dsp:txXfrm>
        <a:off x="0" y="3080"/>
        <a:ext cx="8712968" cy="720279"/>
      </dsp:txXfrm>
    </dsp:sp>
    <dsp:sp modelId="{9831F592-C35B-4387-AFFD-759E5D25DF48}">
      <dsp:nvSpPr>
        <dsp:cNvPr id="0" name=""/>
        <dsp:cNvSpPr/>
      </dsp:nvSpPr>
      <dsp:spPr>
        <a:xfrm rot="5400000">
          <a:off x="4221431" y="741366"/>
          <a:ext cx="270104" cy="3241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5400000">
        <a:off x="4221431" y="741366"/>
        <a:ext cx="270104" cy="324125"/>
      </dsp:txXfrm>
    </dsp:sp>
    <dsp:sp modelId="{CC67E7A6-490A-4AA6-A50D-BCACB5521E6B}">
      <dsp:nvSpPr>
        <dsp:cNvPr id="0" name=""/>
        <dsp:cNvSpPr/>
      </dsp:nvSpPr>
      <dsp:spPr>
        <a:xfrm>
          <a:off x="0" y="1083499"/>
          <a:ext cx="8712968" cy="720279"/>
        </a:xfrm>
        <a:prstGeom prst="roundRect">
          <a:avLst>
            <a:gd name="adj" fmla="val 10000"/>
          </a:avLst>
        </a:prstGeom>
        <a:solidFill>
          <a:srgbClr val="F6995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Нормативная база образовательной организации приведена в соответствие с требованиями ФГОС дошкольного образования</a:t>
          </a:r>
          <a:endParaRPr lang="ru-RU" sz="2000" kern="1200" dirty="0"/>
        </a:p>
      </dsp:txBody>
      <dsp:txXfrm>
        <a:off x="0" y="1083499"/>
        <a:ext cx="8712968" cy="720279"/>
      </dsp:txXfrm>
    </dsp:sp>
    <dsp:sp modelId="{FCC06711-5298-43FD-A3DE-7C37E4539473}">
      <dsp:nvSpPr>
        <dsp:cNvPr id="0" name=""/>
        <dsp:cNvSpPr/>
      </dsp:nvSpPr>
      <dsp:spPr>
        <a:xfrm rot="5400000">
          <a:off x="4221431" y="1821785"/>
          <a:ext cx="270104" cy="3241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5400000">
        <a:off x="4221431" y="1821785"/>
        <a:ext cx="270104" cy="324125"/>
      </dsp:txXfrm>
    </dsp:sp>
    <dsp:sp modelId="{FF8C7B38-F48E-4A29-B771-A2FE692198E0}">
      <dsp:nvSpPr>
        <dsp:cNvPr id="0" name=""/>
        <dsp:cNvSpPr/>
      </dsp:nvSpPr>
      <dsp:spPr>
        <a:xfrm>
          <a:off x="0" y="2163918"/>
          <a:ext cx="8712968" cy="720279"/>
        </a:xfrm>
        <a:prstGeom prst="roundRect">
          <a:avLst>
            <a:gd name="adj" fmla="val 10000"/>
          </a:avLst>
        </a:prstGeom>
        <a:solidFill>
          <a:srgbClr val="3DB0E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Приведены в соответствие с требованиями ФГОС должностные инструкции работников образовательной организации</a:t>
          </a:r>
          <a:endParaRPr lang="ru-RU" sz="2000" kern="1200" dirty="0"/>
        </a:p>
      </dsp:txBody>
      <dsp:txXfrm>
        <a:off x="0" y="2163918"/>
        <a:ext cx="8712968" cy="720279"/>
      </dsp:txXfrm>
    </dsp:sp>
    <dsp:sp modelId="{153E6252-30F2-4193-87FD-9A9DC2D33249}">
      <dsp:nvSpPr>
        <dsp:cNvPr id="0" name=""/>
        <dsp:cNvSpPr/>
      </dsp:nvSpPr>
      <dsp:spPr>
        <a:xfrm rot="5400000">
          <a:off x="4221431" y="2902204"/>
          <a:ext cx="270104" cy="3241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5400000">
        <a:off x="4221431" y="2902204"/>
        <a:ext cx="270104" cy="324125"/>
      </dsp:txXfrm>
    </dsp:sp>
    <dsp:sp modelId="{0ED91A00-C7B5-41C2-A9DA-99448816F48A}">
      <dsp:nvSpPr>
        <dsp:cNvPr id="0" name=""/>
        <dsp:cNvSpPr/>
      </dsp:nvSpPr>
      <dsp:spPr>
        <a:xfrm>
          <a:off x="0" y="3244337"/>
          <a:ext cx="8712968" cy="720279"/>
        </a:xfrm>
        <a:prstGeom prst="roundRect">
          <a:avLst>
            <a:gd name="adj" fmla="val 10000"/>
          </a:avLst>
        </a:prstGeom>
        <a:solidFill>
          <a:srgbClr val="F6995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Определен  перечень учебных пособий, используемых в образовательной деятельности в соответствии с ФГОС  дошкольного образования</a:t>
          </a:r>
          <a:endParaRPr lang="ru-RU" sz="2000" kern="1200" dirty="0"/>
        </a:p>
      </dsp:txBody>
      <dsp:txXfrm>
        <a:off x="0" y="3244337"/>
        <a:ext cx="8712968" cy="720279"/>
      </dsp:txXfrm>
    </dsp:sp>
    <dsp:sp modelId="{510AA17A-E32B-404E-9B77-2F8EA22633E2}">
      <dsp:nvSpPr>
        <dsp:cNvPr id="0" name=""/>
        <dsp:cNvSpPr/>
      </dsp:nvSpPr>
      <dsp:spPr>
        <a:xfrm rot="5400000">
          <a:off x="4221431" y="3982623"/>
          <a:ext cx="270104" cy="3241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5400000">
        <a:off x="4221431" y="3982623"/>
        <a:ext cx="270104" cy="324125"/>
      </dsp:txXfrm>
    </dsp:sp>
    <dsp:sp modelId="{1D989B5C-F963-46D9-AA1E-FE1CA0890E31}">
      <dsp:nvSpPr>
        <dsp:cNvPr id="0" name=""/>
        <dsp:cNvSpPr/>
      </dsp:nvSpPr>
      <dsp:spPr>
        <a:xfrm>
          <a:off x="0" y="4324756"/>
          <a:ext cx="8712968" cy="720279"/>
        </a:xfrm>
        <a:prstGeom prst="roundRect">
          <a:avLst>
            <a:gd name="adj" fmla="val 10000"/>
          </a:avLst>
        </a:prstGeom>
        <a:solidFill>
          <a:srgbClr val="3DB0E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Разработаны локальные акты, регламентирующие  установление заработной платы работников образовательной организации</a:t>
          </a:r>
          <a:endParaRPr lang="ru-RU" sz="2000" kern="1200" dirty="0"/>
        </a:p>
      </dsp:txBody>
      <dsp:txXfrm>
        <a:off x="0" y="4324756"/>
        <a:ext cx="8712968" cy="720279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40DB76A-0F41-47E9-8F92-8289BCCCC4A9}">
      <dsp:nvSpPr>
        <dsp:cNvPr id="0" name=""/>
        <dsp:cNvSpPr/>
      </dsp:nvSpPr>
      <dsp:spPr>
        <a:xfrm>
          <a:off x="76182" y="4849"/>
          <a:ext cx="8560602" cy="901609"/>
        </a:xfrm>
        <a:prstGeom prst="roundRect">
          <a:avLst>
            <a:gd name="adj" fmla="val 10000"/>
          </a:avLst>
        </a:prstGeom>
        <a:solidFill>
          <a:srgbClr val="3DB0E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Определена  модель организации образовательной деятельности, в том числе взаимодействия  с другими  организациями, обеспечивающая реализацию основной образовательной программы</a:t>
          </a:r>
          <a:endParaRPr lang="ru-RU" sz="2000" kern="1200" dirty="0"/>
        </a:p>
      </dsp:txBody>
      <dsp:txXfrm>
        <a:off x="76182" y="4849"/>
        <a:ext cx="8560602" cy="901609"/>
      </dsp:txXfrm>
    </dsp:sp>
    <dsp:sp modelId="{879261F6-A732-4C74-B464-90E39D9317E9}">
      <dsp:nvSpPr>
        <dsp:cNvPr id="0" name=""/>
        <dsp:cNvSpPr/>
      </dsp:nvSpPr>
      <dsp:spPr>
        <a:xfrm rot="5400000">
          <a:off x="4187432" y="928999"/>
          <a:ext cx="338103" cy="4057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5400000">
        <a:off x="4187432" y="928999"/>
        <a:ext cx="338103" cy="405724"/>
      </dsp:txXfrm>
    </dsp:sp>
    <dsp:sp modelId="{38FFC9D0-6F94-4648-A36A-34684232CCB3}">
      <dsp:nvSpPr>
        <dsp:cNvPr id="0" name=""/>
        <dsp:cNvSpPr/>
      </dsp:nvSpPr>
      <dsp:spPr>
        <a:xfrm>
          <a:off x="76182" y="1357264"/>
          <a:ext cx="8560602" cy="901609"/>
        </a:xfrm>
        <a:prstGeom prst="roundRect">
          <a:avLst>
            <a:gd name="adj" fmla="val 10000"/>
          </a:avLst>
        </a:prstGeom>
        <a:solidFill>
          <a:srgbClr val="F6995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Разработан план методической работы, обеспечивающей сопровождение введения ФГОС дошкольного образования</a:t>
          </a:r>
          <a:endParaRPr lang="ru-RU" sz="2000" kern="1200" dirty="0"/>
        </a:p>
      </dsp:txBody>
      <dsp:txXfrm>
        <a:off x="76182" y="1357264"/>
        <a:ext cx="8560602" cy="901609"/>
      </dsp:txXfrm>
    </dsp:sp>
    <dsp:sp modelId="{6F3CB08D-CA2C-483F-BB59-8A2D3A3EAA38}">
      <dsp:nvSpPr>
        <dsp:cNvPr id="0" name=""/>
        <dsp:cNvSpPr/>
      </dsp:nvSpPr>
      <dsp:spPr>
        <a:xfrm rot="5400000">
          <a:off x="4187432" y="2281413"/>
          <a:ext cx="338103" cy="4057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5400000">
        <a:off x="4187432" y="2281413"/>
        <a:ext cx="338103" cy="405724"/>
      </dsp:txXfrm>
    </dsp:sp>
    <dsp:sp modelId="{6EF1F7B0-12A9-49FD-9479-C398B8385B85}">
      <dsp:nvSpPr>
        <dsp:cNvPr id="0" name=""/>
        <dsp:cNvSpPr/>
      </dsp:nvSpPr>
      <dsp:spPr>
        <a:xfrm>
          <a:off x="76182" y="2709678"/>
          <a:ext cx="8560602" cy="901609"/>
        </a:xfrm>
        <a:prstGeom prst="roundRect">
          <a:avLst>
            <a:gd name="adj" fmla="val 10000"/>
          </a:avLst>
        </a:prstGeom>
        <a:solidFill>
          <a:srgbClr val="3DB0E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Осуществлено повышение квалификации всех педагогических и руководящих работников образовательной организации</a:t>
          </a:r>
          <a:endParaRPr lang="ru-RU" sz="2000" kern="1200" dirty="0"/>
        </a:p>
      </dsp:txBody>
      <dsp:txXfrm>
        <a:off x="76182" y="2709678"/>
        <a:ext cx="8560602" cy="901609"/>
      </dsp:txXfrm>
    </dsp:sp>
    <dsp:sp modelId="{E068A5D3-FB04-4E6A-9123-BCB28B4C0930}">
      <dsp:nvSpPr>
        <dsp:cNvPr id="0" name=""/>
        <dsp:cNvSpPr/>
      </dsp:nvSpPr>
      <dsp:spPr>
        <a:xfrm rot="5400000">
          <a:off x="4187432" y="3633828"/>
          <a:ext cx="338103" cy="4057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5400000">
        <a:off x="4187432" y="3633828"/>
        <a:ext cx="338103" cy="405724"/>
      </dsp:txXfrm>
    </dsp:sp>
    <dsp:sp modelId="{46743BC9-0A31-480A-AE17-9447E990BE2E}">
      <dsp:nvSpPr>
        <dsp:cNvPr id="0" name=""/>
        <dsp:cNvSpPr/>
      </dsp:nvSpPr>
      <dsp:spPr>
        <a:xfrm>
          <a:off x="76182" y="4062092"/>
          <a:ext cx="8560602" cy="901609"/>
        </a:xfrm>
        <a:prstGeom prst="roundRect">
          <a:avLst>
            <a:gd name="adj" fmla="val 10000"/>
          </a:avLst>
        </a:prstGeom>
        <a:solidFill>
          <a:srgbClr val="F6995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Обеспечены кадровые, финансовые, материально-технические и иные условия реализации основной образовательной программы  в соответствии с ФГОС</a:t>
          </a:r>
          <a:endParaRPr lang="ru-RU" sz="2000" kern="1200" dirty="0"/>
        </a:p>
      </dsp:txBody>
      <dsp:txXfrm>
        <a:off x="76182" y="4062092"/>
        <a:ext cx="8560602" cy="9016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272D07-79DB-46B9-9E2F-3FAE7C1F5576}" type="datetimeFigureOut">
              <a:rPr lang="ru-RU" smtClean="0"/>
              <a:pPr/>
              <a:t>28.10.2013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AE029-DED3-406C-8C79-DCA62E2D98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6922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0334" y="3429001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rgbClr val="00B0F0"/>
                </a:solidFill>
                <a:effectLst>
                  <a:reflection blurRad="12700" stA="18000" endPos="45500" dist="38100" dir="5400000" sy="-100000" algn="bl" rotWithShape="0"/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013176"/>
            <a:ext cx="6400800" cy="625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2D4E-A468-4D10-A337-22108666A720}" type="datetime1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Picture 2" descr="C:\Users\Juliana\Desktop\логотип-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42622" y="332656"/>
            <a:ext cx="2326412" cy="3116562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61094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8F86-DA56-496D-89A2-69448D415F12}" type="datetime1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Picture 2" descr="C:\Users\Juliana\Desktop\логотип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113" y="118520"/>
            <a:ext cx="966120" cy="1294256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07518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24EA-0665-4EFE-A621-3C989ECC91C3}" type="datetime1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Picture 2" descr="C:\Users\Juliana\Desktop\логотип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113" y="118520"/>
            <a:ext cx="966120" cy="1294256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38963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DF887-604E-413D-85A4-58B2D6B9A48D}" type="datetime1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7674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1E3F8-9A52-47E1-BC78-44EFC2177B0F}" type="datetime1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Picture 2" descr="C:\Users\Juliana\Desktop\логотип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113" y="118520"/>
            <a:ext cx="966120" cy="1294256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30581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A72A3-E417-4522-AB18-5CDA04A69A11}" type="datetime1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1" name="Picture 2" descr="C:\Users\Juliana\Desktop\логотип-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80899" y="332656"/>
            <a:ext cx="1602321" cy="2146538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42018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B24F9-76F1-42BA-BC9E-6B588A235C95}" type="datetime1">
              <a:rPr lang="ru-RU" smtClean="0"/>
              <a:pPr/>
              <a:t>28.10.2013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Picture 2" descr="C:\Users\Juliana\Desktop\логотип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113" y="118520"/>
            <a:ext cx="966120" cy="1294256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86249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297CE-6AF4-4B47-A315-F9677570C671}" type="datetime1">
              <a:rPr lang="ru-RU" smtClean="0"/>
              <a:pPr/>
              <a:t>28.10.2013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Picture 2" descr="C:\Users\Juliana\Desktop\логотип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113" y="118520"/>
            <a:ext cx="966120" cy="1294256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7985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F64DC-D255-4858-AA6F-0295DDE01B73}" type="datetime1">
              <a:rPr lang="ru-RU" smtClean="0"/>
              <a:pPr/>
              <a:t>28.10.2013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2" descr="C:\Users\Juliana\Desktop\логотип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113" y="118520"/>
            <a:ext cx="966120" cy="1294256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03721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C9182-62F5-48C9-8601-00F6344D1804}" type="datetime1">
              <a:rPr lang="ru-RU" smtClean="0"/>
              <a:pPr/>
              <a:t>28.10.2013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Picture 2" descr="C:\Users\Juliana\Desktop\логотип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113" y="118520"/>
            <a:ext cx="966120" cy="1294256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72662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FF57F-C774-4BFF-8638-0FE2B4D062C7}" type="datetime1">
              <a:rPr lang="ru-RU" smtClean="0"/>
              <a:pPr/>
              <a:t>28.10.2013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2427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559F-8682-4A6C-A75C-3FED56B54B0A}" type="datetime1">
              <a:rPr lang="ru-RU" smtClean="0"/>
              <a:pPr/>
              <a:t>28.10.2013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Picture 2" descr="C:\Users\Juliana\Desktop\логотип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113" y="118520"/>
            <a:ext cx="966120" cy="1294256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0142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4533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C12D9CD-F3D3-4604-8810-FE7B03104F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533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0961E-C614-4171-9879-D0BAE4725432}" type="datetime1">
              <a:rPr lang="ru-RU" smtClean="0"/>
              <a:pPr/>
              <a:t>28.10.2013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4533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6813378"/>
            <a:ext cx="9144000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20495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lang="ru-RU" sz="2400" b="1" kern="1200">
          <a:solidFill>
            <a:srgbClr val="00B0F0"/>
          </a:solidFill>
          <a:effectLst>
            <a:reflection blurRad="12700" stA="18000" endPos="45500" dist="38100" dir="5400000" sy="-10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algn="ctr">
              <a:buNone/>
            </a:pPr>
            <a:endParaRPr lang="ru-RU" sz="4800" b="1" dirty="0" smtClean="0"/>
          </a:p>
          <a:p>
            <a:pPr algn="ctr">
              <a:buNone/>
            </a:pPr>
            <a:r>
              <a:rPr lang="ru-RU" sz="4800" b="1" dirty="0" smtClean="0"/>
              <a:t>Задачи организации введения ФГОС дошкольного образования</a:t>
            </a:r>
            <a:endParaRPr lang="ru-R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ru-RU" sz="4000" dirty="0">
                <a:effectLst/>
              </a:rPr>
              <a:t>Материально-техническое обеспечение реализации ФГОС </a:t>
            </a:r>
            <a:endParaRPr lang="ru-RU" sz="40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10</a:t>
            </a:fld>
            <a:endParaRPr lang="ru-RU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54337935"/>
              </p:ext>
            </p:extLst>
          </p:nvPr>
        </p:nvGraphicFramePr>
        <p:xfrm>
          <a:off x="107504" y="1484784"/>
          <a:ext cx="8856984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08698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ru-RU" sz="4000" dirty="0">
                <a:effectLst/>
              </a:rPr>
              <a:t>Организационное обеспечение реализации  ФГОС</a:t>
            </a:r>
            <a:endParaRPr lang="ru-RU" sz="4000" dirty="0"/>
          </a:p>
        </p:txBody>
      </p:sp>
      <p:sp>
        <p:nvSpPr>
          <p:cNvPr id="18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553200" y="6453338"/>
            <a:ext cx="2133600" cy="365125"/>
          </a:xfrm>
        </p:spPr>
        <p:txBody>
          <a:bodyPr/>
          <a:lstStyle/>
          <a:p>
            <a:fld id="{9C12D9CD-F3D3-4604-8810-FE7B03104FD7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1916832"/>
            <a:ext cx="7560840" cy="4226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ru-RU" sz="2200" dirty="0">
                <a:solidFill>
                  <a:srgbClr val="3DB0EB"/>
                </a:solidFill>
              </a:rPr>
              <a:t>Координационная комиссия </a:t>
            </a:r>
            <a:r>
              <a:rPr lang="ru-RU" sz="2200" dirty="0" err="1">
                <a:solidFill>
                  <a:srgbClr val="3DB0EB"/>
                </a:solidFill>
              </a:rPr>
              <a:t>Минобрнауки</a:t>
            </a:r>
            <a:r>
              <a:rPr lang="ru-RU" sz="2200" dirty="0">
                <a:solidFill>
                  <a:srgbClr val="3DB0EB"/>
                </a:solidFill>
              </a:rPr>
              <a:t> </a:t>
            </a:r>
            <a:r>
              <a:rPr lang="en-US" sz="2200" dirty="0">
                <a:solidFill>
                  <a:srgbClr val="3DB0EB"/>
                </a:solidFill>
              </a:rPr>
              <a:t> </a:t>
            </a:r>
            <a:r>
              <a:rPr lang="ru-RU" sz="2200" dirty="0">
                <a:solidFill>
                  <a:srgbClr val="3DB0EB"/>
                </a:solidFill>
              </a:rPr>
              <a:t>России по внедрению ФГОС дошкольного образования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ru-RU" sz="2200" dirty="0">
                <a:solidFill>
                  <a:srgbClr val="3DB0EB"/>
                </a:solidFill>
              </a:rPr>
              <a:t>Региональные рабочие группы по внедрению ФГОС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ru-RU" sz="2200" dirty="0">
                <a:solidFill>
                  <a:srgbClr val="3DB0EB"/>
                </a:solidFill>
              </a:rPr>
              <a:t>Определение </a:t>
            </a:r>
            <a:r>
              <a:rPr lang="ru-RU" sz="2200" dirty="0" smtClean="0">
                <a:solidFill>
                  <a:srgbClr val="3DB0EB"/>
                </a:solidFill>
              </a:rPr>
              <a:t>10 «пилотных </a:t>
            </a:r>
            <a:r>
              <a:rPr lang="ru-RU" sz="2200" dirty="0">
                <a:solidFill>
                  <a:srgbClr val="3DB0EB"/>
                </a:solidFill>
              </a:rPr>
              <a:t>субъектов РФ» по реализации ФГОС 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ru-RU" sz="2200" dirty="0">
                <a:solidFill>
                  <a:srgbClr val="3DB0EB"/>
                </a:solidFill>
              </a:rPr>
              <a:t>Система мониторинга введения ФГОС в субъектах - и в части условий реализации ФГОС,  в части финансового обеспечения ФГОС, темпов и объемов подготовки кадров</a:t>
            </a:r>
          </a:p>
          <a:p>
            <a:pPr marL="342900" indent="-342900">
              <a:spcBef>
                <a:spcPts val="400"/>
              </a:spcBef>
              <a:spcAft>
                <a:spcPts val="400"/>
              </a:spcAft>
              <a:buFont typeface="Arial" pitchFamily="34" charset="0"/>
              <a:buChar char="•"/>
            </a:pPr>
            <a:r>
              <a:rPr lang="ru-RU" sz="2200" dirty="0">
                <a:solidFill>
                  <a:srgbClr val="3DB0EB"/>
                </a:solidFill>
              </a:rPr>
              <a:t>Семинары по вопросам внедрения ФГОС, всероссийского совещания «О ходе внедрения ФГОС дошкольного образования»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2892" y="1628800"/>
            <a:ext cx="936103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8205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Направление мероприятий муниципального уровня по созданию нормативного обеспечения введения ФГОС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 smtClean="0"/>
              <a:t>Внесение изменений  в нормативные акты, регулирующие отношения в сфере  дошкольного образования в соответствии с ФГОС</a:t>
            </a:r>
          </a:p>
          <a:p>
            <a:r>
              <a:rPr lang="ru-RU" sz="2800" dirty="0" smtClean="0"/>
              <a:t>Принятие нормативно- правовых актов, конкретизирующих положения ФГОС ДО применительно к социально-экономическим, национальным, географическим и иным особенностям муниципалитета</a:t>
            </a:r>
          </a:p>
          <a:p>
            <a:r>
              <a:rPr lang="ru-RU" sz="2800" dirty="0" smtClean="0"/>
              <a:t>Разработка и утверждение плана- графика (сетевого графика, дорожной карты) введения ФГОС ДО в муниципалитете 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Направление мероприятий институционального уровня по созданию нормативного обеспечения введения ФГОС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214974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/>
              <a:t>Приведение локальных актов ОО в соответствие с ФГОС ДО</a:t>
            </a:r>
          </a:p>
          <a:p>
            <a:r>
              <a:rPr lang="ru-RU" sz="2800" dirty="0" smtClean="0"/>
              <a:t>Разработка и утверждение с учетом ПООП ДО  ООП ОО</a:t>
            </a:r>
          </a:p>
          <a:p>
            <a:r>
              <a:rPr lang="ru-RU" sz="2800" dirty="0" smtClean="0"/>
              <a:t>Разработка и утверждение плана- графика (сетевого графика, дорожной карты) введения ФГОС ДО в ОО</a:t>
            </a:r>
          </a:p>
          <a:p>
            <a:r>
              <a:rPr lang="ru-RU" sz="2800" dirty="0" smtClean="0"/>
              <a:t>Определение примерных программ,</a:t>
            </a:r>
            <a:r>
              <a:rPr lang="ru-RU" dirty="0" smtClean="0"/>
              <a:t> </a:t>
            </a:r>
            <a:r>
              <a:rPr lang="ru-RU" sz="2800" dirty="0" smtClean="0"/>
              <a:t>используемых при реализации ООП ОО</a:t>
            </a:r>
          </a:p>
          <a:p>
            <a:r>
              <a:rPr lang="ru-RU" sz="2800" dirty="0" smtClean="0"/>
              <a:t>Разработка и утверждение локальных актов, регламентирующих осуществление образовательной деятельности за счет средств физических и (или) юридических лиц по договорам об оказании  платных </a:t>
            </a:r>
            <a:r>
              <a:rPr lang="ru-RU" sz="2800" smtClean="0"/>
              <a:t>образовательных услуг</a:t>
            </a:r>
            <a:endParaRPr lang="ru-RU" sz="280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Направление мероприятий муниципального уровня по созданию финансово-экономического обеспечения введения ФГОС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21497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Разработка:</a:t>
            </a:r>
          </a:p>
          <a:p>
            <a:r>
              <a:rPr lang="ru-RU" sz="2000" dirty="0" smtClean="0"/>
              <a:t>-методики расчета объема субвенций, предоставляемых ДОО по обеспечению государственных гарантий реализации прав граждан на получение общедоступного и бесплатного ДО в МДОО</a:t>
            </a:r>
          </a:p>
          <a:p>
            <a:r>
              <a:rPr lang="ru-RU" sz="2000" dirty="0" smtClean="0"/>
              <a:t>- порядка установления размера родительской платы за присмотр и уход за детьми, посещающими ДОО</a:t>
            </a:r>
          </a:p>
          <a:p>
            <a:r>
              <a:rPr lang="ru-RU" sz="2000" dirty="0" smtClean="0"/>
              <a:t>- порядка обращения за получением компенсации части родительской платы за присмотр и уход за детьми, посещающими ДОО и порядка их выплаты</a:t>
            </a:r>
          </a:p>
          <a:p>
            <a:r>
              <a:rPr lang="ru-RU" sz="2000" dirty="0" smtClean="0"/>
              <a:t>-подготовка нормативно- правовых актов финансового обеспечения получения дошкольного образования в частных ДОО</a:t>
            </a:r>
          </a:p>
          <a:p>
            <a:r>
              <a:rPr lang="ru-RU" sz="2000" dirty="0" smtClean="0"/>
              <a:t>-установление размера компенсации родителям (законным представителям), детей, посещающих ОО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Направление мероприятий институционального уровня по созданию финансово-экономического обеспечения введения ФГОС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214974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Разработка (внесение изменений) локальных актов, регламентирующих </a:t>
            </a:r>
            <a:r>
              <a:rPr lang="ru-RU" sz="2800" dirty="0" smtClean="0">
                <a:solidFill>
                  <a:srgbClr val="C00000"/>
                </a:solidFill>
              </a:rPr>
              <a:t>установление зарплаты </a:t>
            </a:r>
            <a:r>
              <a:rPr lang="ru-RU" sz="2800" dirty="0" smtClean="0"/>
              <a:t>работников ОО, в </a:t>
            </a:r>
            <a:r>
              <a:rPr lang="ru-RU" sz="2800" dirty="0" smtClean="0">
                <a:solidFill>
                  <a:srgbClr val="C00000"/>
                </a:solidFill>
              </a:rPr>
              <a:t>том числе стимулирующих  надбавок и доплат, порядка размеров премирования.</a:t>
            </a:r>
          </a:p>
          <a:p>
            <a:r>
              <a:rPr lang="ru-RU" sz="2800" dirty="0" smtClean="0"/>
              <a:t>Заключение дополнительных соглашений к трудовому договору с педагогическими работниками</a:t>
            </a:r>
          </a:p>
          <a:p>
            <a:r>
              <a:rPr lang="ru-RU" sz="2800" dirty="0" smtClean="0"/>
              <a:t>Установление за счет средств, полученных от приносящей доход деятельности, различных видов материальной поддержки участников образовательных отношений  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Направление мероприятий муниципального уровня по созданию организационного обеспечения введения ФГОС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214974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 smtClean="0"/>
              <a:t>Создание постоянно –действующих семинаров, консалтинговых, </a:t>
            </a:r>
            <a:r>
              <a:rPr lang="ru-RU" sz="2000" dirty="0" err="1" smtClean="0"/>
              <a:t>тьюторских</a:t>
            </a:r>
            <a:r>
              <a:rPr lang="ru-RU" sz="2000" dirty="0" smtClean="0"/>
              <a:t> центров ( в том числе в дистанционном режиме) по вопросам введения ФГОС</a:t>
            </a:r>
          </a:p>
          <a:p>
            <a:r>
              <a:rPr lang="ru-RU" sz="2000" dirty="0" smtClean="0"/>
              <a:t>Организация и проведение муниципальных научно- практических конференций, педагогических чтений, семинаров, </a:t>
            </a:r>
            <a:r>
              <a:rPr lang="ru-RU" sz="2000" dirty="0" err="1" smtClean="0"/>
              <a:t>вебинаров</a:t>
            </a:r>
            <a:r>
              <a:rPr lang="ru-RU" sz="2000" dirty="0" smtClean="0"/>
              <a:t> по проблемам введения ФГОС</a:t>
            </a:r>
          </a:p>
          <a:p>
            <a:r>
              <a:rPr lang="ru-RU" sz="2000" dirty="0" smtClean="0"/>
              <a:t>Создание муниципальной системы мониторинга качества дошкольного образования</a:t>
            </a:r>
          </a:p>
          <a:p>
            <a:r>
              <a:rPr lang="ru-RU" sz="2000" dirty="0" smtClean="0"/>
              <a:t>Организация деятельности </a:t>
            </a:r>
            <a:r>
              <a:rPr lang="ru-RU" sz="2000" dirty="0" err="1" smtClean="0"/>
              <a:t>пилотных</a:t>
            </a:r>
            <a:r>
              <a:rPr lang="ru-RU" sz="2000" smtClean="0"/>
              <a:t>  (</a:t>
            </a:r>
            <a:r>
              <a:rPr lang="ru-RU" sz="2000" dirty="0" err="1" smtClean="0"/>
              <a:t>апробационных</a:t>
            </a:r>
            <a:r>
              <a:rPr lang="ru-RU" sz="2000" dirty="0" smtClean="0"/>
              <a:t>) площадок введения ФГОС ДО</a:t>
            </a:r>
          </a:p>
          <a:p>
            <a:r>
              <a:rPr lang="ru-RU" sz="2000" dirty="0" smtClean="0"/>
              <a:t>Организация разработки информационных и методических материалов с учётом задач по реализации ФГОС</a:t>
            </a:r>
          </a:p>
          <a:p>
            <a:r>
              <a:rPr lang="ru-RU" sz="2000" dirty="0" smtClean="0"/>
              <a:t>Проведение информационно- просветительских мероприятий по разъяснению широкой общественности основных положений ФГОС</a:t>
            </a:r>
          </a:p>
          <a:p>
            <a:r>
              <a:rPr lang="ru-RU" sz="2000" dirty="0" smtClean="0"/>
              <a:t>Определение мер для привлечения  негосударственных организаций в сферу  дошкольного образования</a:t>
            </a:r>
          </a:p>
          <a:p>
            <a:r>
              <a:rPr lang="ru-RU" sz="2000" dirty="0" smtClean="0"/>
              <a:t>Создание  системы мониторинга  удовлетворенности населения качеством предоставления образовательных услуг ДО</a:t>
            </a:r>
          </a:p>
          <a:p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Направление мероприятий институционального уровня по созданию организационного обеспечения введения ФГОС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214974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Обеспечение координации деятельности участников образовательных отношений, всех структур ОО по подготовке к введению ФГОС</a:t>
            </a:r>
          </a:p>
          <a:p>
            <a:r>
              <a:rPr lang="ru-RU" sz="1600" dirty="0" smtClean="0"/>
              <a:t>Разработка и реализация  моделей взаимодействия ДОО с социальными партнерами</a:t>
            </a:r>
          </a:p>
          <a:p>
            <a:r>
              <a:rPr lang="ru-RU" sz="1600" dirty="0" smtClean="0"/>
              <a:t>Создание системы методической работы, обеспечивающей сопровождение введения ФГОС</a:t>
            </a:r>
          </a:p>
          <a:p>
            <a:r>
              <a:rPr lang="ru-RU" sz="1600" dirty="0" smtClean="0"/>
              <a:t>Привлечение органов ГОУ к проектированию ООП ДОО</a:t>
            </a:r>
          </a:p>
          <a:p>
            <a:r>
              <a:rPr lang="ru-RU" sz="1600" dirty="0" smtClean="0"/>
              <a:t>Создание условий для участия педагогических работников в </a:t>
            </a:r>
            <a:r>
              <a:rPr lang="ru-RU" sz="1600" dirty="0" err="1" smtClean="0"/>
              <a:t>учебно</a:t>
            </a:r>
            <a:r>
              <a:rPr lang="ru-RU" sz="1600" dirty="0" smtClean="0"/>
              <a:t>- методических объединениях системы образования </a:t>
            </a:r>
          </a:p>
          <a:p>
            <a:r>
              <a:rPr lang="ru-RU" sz="1600" dirty="0" smtClean="0"/>
              <a:t>Формирование в ДОО внутренней системы оценки качества ДО</a:t>
            </a:r>
          </a:p>
          <a:p>
            <a:r>
              <a:rPr lang="ru-RU" sz="1600" dirty="0" smtClean="0"/>
              <a:t>Содействие деятельности общественных объединений родителей (законных представителей) детей</a:t>
            </a:r>
          </a:p>
          <a:p>
            <a:r>
              <a:rPr lang="ru-RU" sz="1600" dirty="0" smtClean="0"/>
              <a:t>Мониторинг  удовлетворенности родителей (законных представителей) воспитанников качеством предоставляемых образовательных услуг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Направление мероприятий муниципального уровня по созданию кадрового обеспечения введения ФГОС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21497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Обеспечение повышения квалификации работников ДОО по вопросам ФГОС ДО</a:t>
            </a:r>
          </a:p>
          <a:p>
            <a:r>
              <a:rPr lang="ru-RU" sz="2000" dirty="0" smtClean="0"/>
              <a:t>Обеспечение подготовки педагогических работников владеющих специальными педагогическими технологиями воспитания детей с ОВЗ</a:t>
            </a:r>
          </a:p>
          <a:p>
            <a:r>
              <a:rPr lang="ru-RU" sz="2000" dirty="0" smtClean="0"/>
              <a:t>Установление дополнительных мер поддержки для привлечения выпускников ВУЗов  в ДОО</a:t>
            </a:r>
          </a:p>
          <a:p>
            <a:r>
              <a:rPr lang="ru-RU" sz="2000" dirty="0" smtClean="0"/>
              <a:t>Введение эффективного контракта в дошкольном образовании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Направление мероприятий институционального уровня по созданию кадрового обеспечения введения ФГОС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21497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Создание (корректировка) плана- графика повышения квалификации педагогических и руководящих работников  в связи с введением ФГОС</a:t>
            </a:r>
          </a:p>
          <a:p>
            <a:r>
              <a:rPr lang="ru-RU" sz="2000" dirty="0" smtClean="0"/>
              <a:t>Разработка (корректировка) плана  научно- методических семинаров с ориентацией на проблемы  введения ФГОС</a:t>
            </a:r>
          </a:p>
          <a:p>
            <a:r>
              <a:rPr lang="ru-RU" sz="2000" dirty="0" smtClean="0"/>
              <a:t>Приведение в соответствие с требованиями ФГОС и </a:t>
            </a:r>
            <a:r>
              <a:rPr lang="ru-RU" sz="2000" dirty="0" err="1" smtClean="0"/>
              <a:t>тарифно</a:t>
            </a:r>
            <a:r>
              <a:rPr lang="ru-RU" sz="2000" dirty="0" smtClean="0"/>
              <a:t>- квалификационными характеристиками должностных инструкций работников ОО</a:t>
            </a:r>
          </a:p>
          <a:p>
            <a:r>
              <a:rPr lang="ru-RU" sz="2000" dirty="0" smtClean="0"/>
              <a:t>Введение эффективного контракта с педагогическими работниками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27598202"/>
              </p:ext>
            </p:extLst>
          </p:nvPr>
        </p:nvGraphicFramePr>
        <p:xfrm>
          <a:off x="241176" y="1207293"/>
          <a:ext cx="857929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ru-RU" sz="4000" dirty="0" smtClean="0">
                <a:effectLst/>
              </a:rPr>
              <a:t>ФГОС дошкольного </a:t>
            </a:r>
            <a:r>
              <a:rPr lang="ru-RU" sz="4000" dirty="0">
                <a:effectLst/>
              </a:rPr>
              <a:t>образования</a:t>
            </a:r>
            <a:endParaRPr lang="ru-RU" sz="40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67544" y="764704"/>
            <a:ext cx="8507288" cy="1177312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AutoShape 2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155575" y="-8001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307975" y="-6477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6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460375" y="-4953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8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612775" y="-3429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032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Направление мероприятий муниципального уровня по созданию информационного обеспечения введения ФГОС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21497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Обеспечение открытости и доступности информации о системе ДО</a:t>
            </a:r>
          </a:p>
          <a:p>
            <a:r>
              <a:rPr lang="ru-RU" sz="2000" dirty="0" smtClean="0"/>
              <a:t>Широкое информирование общественности через средства массовой  информации о подготовке к введению и порядке перехода на ФГОС ДО</a:t>
            </a:r>
          </a:p>
          <a:p>
            <a:r>
              <a:rPr lang="ru-RU" sz="2000" dirty="0" smtClean="0"/>
              <a:t>Информационная и методическая поддержка образовательных организаций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Направление мероприятий институционального уровня по созданию информационного обеспечения введения ФГОС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21497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Обеспечение открытости и доступности информации об образовательных услугах ДОО</a:t>
            </a:r>
          </a:p>
          <a:p>
            <a:r>
              <a:rPr lang="ru-RU" sz="2000" dirty="0" smtClean="0"/>
              <a:t>Организация изучения общественного  мнения по вопросам введения ФГОС и внесения возможных изменений в содержание ООП</a:t>
            </a:r>
          </a:p>
          <a:p>
            <a:r>
              <a:rPr lang="ru-RU" sz="2000" dirty="0" smtClean="0"/>
              <a:t>Создание и ведение официального сайта  ДОО в сети  «Интернет»</a:t>
            </a:r>
          </a:p>
          <a:p>
            <a:r>
              <a:rPr lang="ru-RU" sz="2000" dirty="0" smtClean="0"/>
              <a:t>Предоставление учредителю и общественности ежегодного отчёта о поступлении и расходовании финансовых и материальных средств, а также отчёта о результатах </a:t>
            </a:r>
            <a:r>
              <a:rPr lang="ru-RU" sz="2000" dirty="0" err="1" smtClean="0"/>
              <a:t>самообследования</a:t>
            </a:r>
            <a:endParaRPr lang="ru-RU" sz="2000" dirty="0" smtClean="0"/>
          </a:p>
          <a:p>
            <a:endParaRPr lang="ru-RU" sz="20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Направление мероприятий муниципального уровня по созданию материально- технического обеспечения введения ФГОС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21497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Создание необходимых условий для получения качественного ДО лицами с ограниченными возможностями здоровья</a:t>
            </a:r>
          </a:p>
          <a:p>
            <a:r>
              <a:rPr lang="ru-RU" sz="2000" dirty="0" smtClean="0"/>
              <a:t>Разработка требований минимальной оснащенности образовательной деятельности ДОО с учетом региональных, национальных и этнокультурных особенностей</a:t>
            </a:r>
          </a:p>
          <a:p>
            <a:r>
              <a:rPr lang="ru-RU" sz="2000" dirty="0" smtClean="0"/>
              <a:t>Расширение  количества ДОО (возврат, реконструкция зданий, строительство, использование 1-ых этажей строящихся многоквартирных жилых домов и офисных зданий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Направление мероприятий институционального уровня по созданию материально- технического обеспечения введения ФГОС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21497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Разработка локальных актов, устанавливающих требования к различным объектам инфраструктуры ОО с учетом требований к минимальной оснащенности  образовательной деятельности</a:t>
            </a:r>
          </a:p>
          <a:p>
            <a:r>
              <a:rPr lang="ru-RU" sz="2000" dirty="0" smtClean="0"/>
              <a:t>Осуществление материально- технического обеспечения образовательной деятельности</a:t>
            </a:r>
          </a:p>
          <a:p>
            <a:r>
              <a:rPr lang="ru-RU" sz="2000" dirty="0" smtClean="0"/>
              <a:t>Оборудование помещений в соответствии с требованиями ФГОСДО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ru-RU" sz="4000" dirty="0">
                <a:effectLst/>
              </a:rPr>
              <a:t>Организационное обеспечение реализации  ФГОС</a:t>
            </a:r>
            <a:endParaRPr lang="ru-RU" sz="4000" dirty="0"/>
          </a:p>
        </p:txBody>
      </p:sp>
      <p:sp>
        <p:nvSpPr>
          <p:cNvPr id="18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553200" y="6453338"/>
            <a:ext cx="2133600" cy="365125"/>
          </a:xfrm>
        </p:spPr>
        <p:txBody>
          <a:bodyPr/>
          <a:lstStyle/>
          <a:p>
            <a:fld id="{9C12D9CD-F3D3-4604-8810-FE7B03104FD7}" type="slidenum">
              <a:rPr lang="ru-RU" smtClean="0"/>
              <a:pPr/>
              <a:t>24</a:t>
            </a:fld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339815213"/>
              </p:ext>
            </p:extLst>
          </p:nvPr>
        </p:nvGraphicFramePr>
        <p:xfrm>
          <a:off x="251520" y="1556792"/>
          <a:ext cx="864096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42747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40960" cy="1143000"/>
          </a:xfrm>
        </p:spPr>
        <p:txBody>
          <a:bodyPr/>
          <a:lstStyle/>
          <a:p>
            <a:r>
              <a:rPr lang="ru-RU" sz="3600" dirty="0">
                <a:effectLst/>
              </a:rPr>
              <a:t>Критерии готовности образовательной организации к введению ФГОС:</a:t>
            </a:r>
            <a:endParaRPr lang="ru-RU" sz="36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25</a:t>
            </a:fld>
            <a:endParaRPr lang="ru-RU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3552095045"/>
              </p:ext>
            </p:extLst>
          </p:nvPr>
        </p:nvGraphicFramePr>
        <p:xfrm>
          <a:off x="179512" y="1477228"/>
          <a:ext cx="8712968" cy="5048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33507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40960" cy="1143000"/>
          </a:xfrm>
        </p:spPr>
        <p:txBody>
          <a:bodyPr/>
          <a:lstStyle/>
          <a:p>
            <a:r>
              <a:rPr lang="ru-RU" sz="3600" dirty="0">
                <a:effectLst/>
              </a:rPr>
              <a:t>Критерии готовности образовательной организации к введению ФГОС:</a:t>
            </a:r>
            <a:endParaRPr lang="ru-RU" sz="36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26</a:t>
            </a:fld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2566917724"/>
              </p:ext>
            </p:extLst>
          </p:nvPr>
        </p:nvGraphicFramePr>
        <p:xfrm>
          <a:off x="179512" y="1484784"/>
          <a:ext cx="8712968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31187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40960" cy="1143000"/>
          </a:xfrm>
        </p:spPr>
        <p:txBody>
          <a:bodyPr/>
          <a:lstStyle/>
          <a:p>
            <a:r>
              <a:rPr lang="ru-RU" dirty="0" smtClean="0"/>
              <a:t>Практическая работа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27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1" y="1500172"/>
          <a:ext cx="8358247" cy="5302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963"/>
                <a:gridCol w="2644620"/>
                <a:gridCol w="2971102"/>
                <a:gridCol w="2089562"/>
              </a:tblGrid>
              <a:tr h="571506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Критерий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Оценочная ш</a:t>
                      </a:r>
                      <a:r>
                        <a:rPr lang="ru-RU" dirty="0" smtClean="0"/>
                        <a:t>кала</a:t>
                      </a:r>
                      <a:endParaRPr lang="ru-RU" dirty="0"/>
                    </a:p>
                  </a:txBody>
                  <a:tcPr/>
                </a:tc>
              </a:tr>
              <a:tr h="1018452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Нормативное обеспечение введения ФГОС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8694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Финансово-экономическое обеспечение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0216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Организационное обеспечение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0216">
                <a:tc>
                  <a:txBody>
                    <a:bodyPr/>
                    <a:lstStyle/>
                    <a:p>
                      <a:r>
                        <a:rPr lang="ru-RU" dirty="0" smtClean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Кадровое обеспечение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20216">
                <a:tc>
                  <a:txBody>
                    <a:bodyPr/>
                    <a:lstStyle/>
                    <a:p>
                      <a:r>
                        <a:rPr lang="ru-RU" dirty="0" smtClean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Информационное обеспечение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20216">
                <a:tc>
                  <a:txBody>
                    <a:bodyPr/>
                    <a:lstStyle/>
                    <a:p>
                      <a:r>
                        <a:rPr lang="ru-RU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Материально- техническое обеспечения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85720" y="571481"/>
            <a:ext cx="8572560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2000" dirty="0" smtClean="0"/>
              <a:t>Разработать план – программу мониторинга условий готовности введения ФГОС  в дошкольных образовательных организациях муниципалитета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31187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pPr lvl="0"/>
            <a:r>
              <a:rPr lang="ru-RU" sz="4000" dirty="0" smtClean="0"/>
              <a:t>План действий </a:t>
            </a:r>
            <a:r>
              <a:rPr lang="ru-RU" sz="4000" dirty="0" err="1" smtClean="0"/>
              <a:t>Минобрнауки</a:t>
            </a:r>
            <a:r>
              <a:rPr lang="ru-RU" sz="4000" dirty="0" smtClean="0"/>
              <a:t> РФ </a:t>
            </a:r>
            <a:br>
              <a:rPr lang="ru-RU" sz="4000" dirty="0" smtClean="0"/>
            </a:br>
            <a:r>
              <a:rPr lang="ru-RU" sz="4000" dirty="0" smtClean="0"/>
              <a:t>по введению ФГОС ДО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67544" y="764704"/>
            <a:ext cx="8507288" cy="1177312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AutoShape 2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155575" y="-8001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307975" y="-6477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6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460375" y="-4953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8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612775" y="-3429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6" name="Содержимое 1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40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56"/>
                <a:gridCol w="682944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Сроки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Мероприятия и ожидаемые результаты (нормативно- правовое и организационное  обеспечение реализации ФГОС)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Ноябрь 2013г.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Методические рекомендации о перечне необходимого оборудования для реализации ФГОС ДО в субъектах РФ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Декабрь 2013г.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Утверждение «Плана мероприятий по введению и реализации  ФГОС ДО в 2014 году» Организация  системы контроля и мониторинга введения ФГОС ДО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Октябрь- декабрь 2013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Методические рекомендации по приведению нормативных правовых актов, регламентирующих деятельность ДОО, в соответствии с ФГОС ДО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Октябрь- ноябрь 2014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Методические рекомендации по развитию органов ГОУ в ДОО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Постоянно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Введение реестра ПОП, используемых в образовательном процессе в соответствии с ФГОС ДО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2032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pPr lvl="0"/>
            <a:r>
              <a:rPr lang="ru-RU" sz="4000" dirty="0" smtClean="0"/>
              <a:t>План действий </a:t>
            </a:r>
            <a:r>
              <a:rPr lang="ru-RU" sz="4000" dirty="0" err="1" smtClean="0"/>
              <a:t>Минобрнауки</a:t>
            </a:r>
            <a:r>
              <a:rPr lang="ru-RU" sz="4000" dirty="0" smtClean="0"/>
              <a:t> РФ </a:t>
            </a:r>
            <a:br>
              <a:rPr lang="ru-RU" sz="4000" dirty="0" smtClean="0"/>
            </a:br>
            <a:r>
              <a:rPr lang="ru-RU" sz="4000" dirty="0" smtClean="0"/>
              <a:t>по введению ФГОС ДО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67544" y="764704"/>
            <a:ext cx="8507288" cy="1177312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AutoShape 2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155575" y="-8001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307975" y="-6477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6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460375" y="-4953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8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612775" y="-3429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6" name="Содержимое 1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56"/>
                <a:gridCol w="682944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Сроки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Мероприятия и ожидаемые результаты (кадровое обеспечение  введения ФГОС)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Июль2014г.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Контент</a:t>
                      </a:r>
                      <a:r>
                        <a:rPr lang="ru-RU" dirty="0" smtClean="0"/>
                        <a:t> (содержание) повышения квалификации для педагогов и руководящих работников дошкольного образования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Июль 2014-2016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Повышение квалификации педагогических и управленческих кадров к введению ФГОС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Март 2014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Методические рекомендации по проведению аттестации педагогических работников ДОО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Март 2014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Организация </a:t>
                      </a:r>
                      <a:r>
                        <a:rPr lang="ru-RU" dirty="0" err="1" smtClean="0"/>
                        <a:t>стажировочных</a:t>
                      </a:r>
                      <a:r>
                        <a:rPr lang="ru-RU" dirty="0" smtClean="0"/>
                        <a:t> площадок по подготовке </a:t>
                      </a:r>
                      <a:r>
                        <a:rPr lang="ru-RU" dirty="0" err="1" smtClean="0"/>
                        <a:t>тьюторов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в течение 2014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Обсуждение вопросов, возникающих в ходе введения  ФГОС ДО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Методическое обеспечение ресурсных центров и </a:t>
                      </a:r>
                      <a:r>
                        <a:rPr lang="ru-RU" dirty="0" err="1" smtClean="0"/>
                        <a:t>стажировочных</a:t>
                      </a:r>
                      <a:r>
                        <a:rPr lang="ru-RU" dirty="0" smtClean="0"/>
                        <a:t> площадок по введению ФГОС. Список рекомендованной литературы и интернет-ресурсы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2032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pPr lvl="0"/>
            <a:r>
              <a:rPr lang="ru-RU" sz="4000" dirty="0" smtClean="0"/>
              <a:t>План действий </a:t>
            </a:r>
            <a:r>
              <a:rPr lang="ru-RU" sz="4000" dirty="0" err="1" smtClean="0"/>
              <a:t>Минобрнауки</a:t>
            </a:r>
            <a:r>
              <a:rPr lang="ru-RU" sz="4000" dirty="0" smtClean="0"/>
              <a:t> РФ </a:t>
            </a:r>
            <a:br>
              <a:rPr lang="ru-RU" sz="4000" dirty="0" smtClean="0"/>
            </a:br>
            <a:r>
              <a:rPr lang="ru-RU" sz="4000" dirty="0" smtClean="0"/>
              <a:t>по введению ФГОС ДО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67544" y="764704"/>
            <a:ext cx="8507288" cy="1177312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AutoShape 2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155575" y="-8001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307975" y="-6477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6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460375" y="-4953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8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612775" y="-3429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6" name="Содержимое 1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56"/>
                <a:gridCol w="682944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Сроки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Мероприятия и ожидаемые результаты ( обеспечение  финансово-экономических механизмов  введения ФГОС)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Октябрь 2013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Методические рекомендации по реализации полномочий субъектов РФ по финансовому обеспечению реализации прав граждан на получение общедоступного и бесплатного дошкольного образования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Ноябрь 2014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Методические рекомендации по  введению системы оплаты труда в ДОО, проектов положений о системе оплаты труда в организации, отражающей результаты деятельности педагога в соответствии с ФГОС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2032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pPr lvl="0"/>
            <a:r>
              <a:rPr lang="ru-RU" sz="4000" dirty="0" smtClean="0"/>
              <a:t>План действий </a:t>
            </a:r>
            <a:r>
              <a:rPr lang="ru-RU" sz="4000" dirty="0" err="1" smtClean="0"/>
              <a:t>Минобрнауки</a:t>
            </a:r>
            <a:r>
              <a:rPr lang="ru-RU" sz="4000" dirty="0" smtClean="0"/>
              <a:t> РФ </a:t>
            </a:r>
            <a:br>
              <a:rPr lang="ru-RU" sz="4000" dirty="0" smtClean="0"/>
            </a:br>
            <a:r>
              <a:rPr lang="ru-RU" sz="4000" dirty="0" smtClean="0"/>
              <a:t>по введению ФГОС ДО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67544" y="764704"/>
            <a:ext cx="8507288" cy="1177312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AutoShape 2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155575" y="-8001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307975" y="-6477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6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460375" y="-4953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8" descr="http://img-ipad.lisisoft.com/imgmic/1/9/1908-1-delaware-code-de-law.jpg"/>
          <p:cNvSpPr>
            <a:spLocks noChangeAspect="1" noChangeArrowheads="1"/>
          </p:cNvSpPr>
          <p:nvPr/>
        </p:nvSpPr>
        <p:spPr bwMode="auto">
          <a:xfrm>
            <a:off x="612775" y="-342900"/>
            <a:ext cx="1666875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6" name="Содержимое 1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56"/>
                <a:gridCol w="682944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Сроки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Мероприятия и ожидаемые результаты ( организационно-информационное обеспечение  введения ФГОС)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Ноябрь- декабрь 2014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Положение о публичном докладе дошкольной организации, с включением в структуру доклада раздела по реализации ФГОС ДО. Регламент размещения публичных докладов в открытом информационном пространстве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Ноябрь, декабрь 2014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Публикации в СМИ о </a:t>
                      </a:r>
                      <a:r>
                        <a:rPr lang="ru-RU" smtClean="0"/>
                        <a:t>ходе реализации ФГОС ДО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2032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ru-RU" sz="4000" dirty="0" smtClean="0"/>
              <a:t>Обеспечение введения </a:t>
            </a:r>
            <a:br>
              <a:rPr lang="ru-RU" sz="4000" dirty="0" smtClean="0"/>
            </a:br>
            <a:r>
              <a:rPr lang="ru-RU" sz="4000" dirty="0" smtClean="0"/>
              <a:t>ФГОС</a:t>
            </a:r>
            <a:r>
              <a:rPr lang="en-US" sz="4000" dirty="0" smtClean="0"/>
              <a:t> </a:t>
            </a:r>
            <a:r>
              <a:rPr lang="ru-RU" sz="4000" dirty="0" smtClean="0"/>
              <a:t>дошкольного образования</a:t>
            </a:r>
            <a:endParaRPr lang="ru-RU" sz="40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23786" y="1528916"/>
            <a:ext cx="839668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rgbClr val="F69954"/>
                </a:solidFill>
              </a:rPr>
              <a:t>Для обеспечения введения федерального государственного образовательного стандарта дошкольного образования необходимо проведение ряда мероприятий по следующим направлениям:</a:t>
            </a:r>
          </a:p>
        </p:txBody>
      </p: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xmlns="" val="2684037439"/>
              </p:ext>
            </p:extLst>
          </p:nvPr>
        </p:nvGraphicFramePr>
        <p:xfrm>
          <a:off x="395536" y="2693731"/>
          <a:ext cx="8280920" cy="3255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86738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ru-RU" sz="4000" dirty="0">
                <a:effectLst/>
              </a:rPr>
              <a:t>Нормативное обеспечение реализации ФГОС</a:t>
            </a:r>
            <a:endParaRPr lang="ru-RU" sz="4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412776"/>
            <a:ext cx="8892480" cy="5037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r>
              <a:rPr lang="ru-RU" sz="2200" dirty="0" smtClean="0"/>
              <a:t>«</a:t>
            </a:r>
            <a:r>
              <a:rPr lang="ru-RU" sz="2200" dirty="0"/>
              <a:t>Порядок организации и осуществления образовательной деятельности по образовательным программам дошкольного образования» (утвержден приказом № 1014 от 30 августа, регистрация в Минюсте 26 </a:t>
            </a:r>
            <a:r>
              <a:rPr lang="ru-RU" sz="2200" dirty="0" smtClean="0"/>
              <a:t>сентября 2013)</a:t>
            </a:r>
            <a:r>
              <a:rPr lang="en-US" sz="2200" dirty="0" smtClean="0"/>
              <a:t>;</a:t>
            </a:r>
            <a:endParaRPr lang="ru-RU" sz="2200" dirty="0"/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r>
              <a:rPr lang="ru-RU" sz="2200" dirty="0"/>
              <a:t>Методические рекомендации по финансовому обеспечению оказания государственных и муниципальных услуг в сфере дошкольного </a:t>
            </a:r>
            <a:r>
              <a:rPr lang="ru-RU" sz="2200" dirty="0" smtClean="0"/>
              <a:t>образования</a:t>
            </a:r>
            <a:r>
              <a:rPr lang="en-US" sz="2200" dirty="0" smtClean="0"/>
              <a:t>;</a:t>
            </a:r>
            <a:endParaRPr lang="ru-RU" sz="2200" dirty="0"/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r>
              <a:rPr lang="ru-RU" sz="2200" dirty="0"/>
              <a:t>Порядок разработки примерных основных образовательных программ, проведения их экспертизы и ведения </a:t>
            </a:r>
            <a:r>
              <a:rPr lang="ru-RU" sz="2200" dirty="0" smtClean="0"/>
              <a:t>реестра</a:t>
            </a:r>
            <a:r>
              <a:rPr lang="en-US" sz="2200" dirty="0" smtClean="0"/>
              <a:t>;</a:t>
            </a:r>
            <a:endParaRPr lang="ru-RU" sz="2200" dirty="0"/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r>
              <a:rPr lang="ru-RU" sz="2200" dirty="0"/>
              <a:t>Примерные основные образовательные программы дошкольного </a:t>
            </a:r>
            <a:r>
              <a:rPr lang="ru-RU" sz="2200" dirty="0" smtClean="0"/>
              <a:t>образования</a:t>
            </a:r>
            <a:r>
              <a:rPr lang="en-US" sz="2200" dirty="0" smtClean="0"/>
              <a:t>;</a:t>
            </a:r>
            <a:endParaRPr lang="ru-RU" sz="2200" dirty="0"/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r>
              <a:rPr lang="ru-RU" sz="2200" dirty="0" smtClean="0"/>
              <a:t>Методические </a:t>
            </a:r>
            <a:r>
              <a:rPr lang="ru-RU" sz="2200" dirty="0"/>
              <a:t>рекомендации по разработке   основных образовательных  программ (на уровне </a:t>
            </a:r>
            <a:r>
              <a:rPr lang="ru-RU" sz="2200" dirty="0" smtClean="0"/>
              <a:t>образовательной организации).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xmlns="" val="304599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ru-RU" sz="4000" dirty="0">
                <a:effectLst/>
              </a:rPr>
              <a:t>Кадровое обеспечение </a:t>
            </a:r>
            <a:r>
              <a:rPr lang="ru-RU" sz="4000" dirty="0" smtClean="0">
                <a:effectLst/>
              </a:rPr>
              <a:t/>
            </a:r>
            <a:br>
              <a:rPr lang="ru-RU" sz="4000" dirty="0" smtClean="0">
                <a:effectLst/>
              </a:rPr>
            </a:br>
            <a:r>
              <a:rPr lang="ru-RU" sz="4000" dirty="0" smtClean="0">
                <a:effectLst/>
              </a:rPr>
              <a:t>реализации </a:t>
            </a:r>
            <a:r>
              <a:rPr lang="ru-RU" sz="4000" dirty="0">
                <a:effectLst/>
              </a:rPr>
              <a:t>ФГОС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D9CD-F3D3-4604-8810-FE7B03104FD7}" type="slidenum">
              <a:rPr lang="ru-RU" smtClean="0"/>
              <a:pPr/>
              <a:t>9</a:t>
            </a:fld>
            <a:endParaRPr lang="ru-RU"/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xmlns="" val="3047824137"/>
              </p:ext>
            </p:extLst>
          </p:nvPr>
        </p:nvGraphicFramePr>
        <p:xfrm>
          <a:off x="251520" y="1556792"/>
          <a:ext cx="828092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95505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ОН РФ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МОН РФ</Template>
  <TotalTime>2424</TotalTime>
  <Words>1703</Words>
  <Application>Microsoft Office PowerPoint</Application>
  <PresentationFormat>Экран (4:3)</PresentationFormat>
  <Paragraphs>201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МОН РФ</vt:lpstr>
      <vt:lpstr>Слайд 1</vt:lpstr>
      <vt:lpstr>ФГОС дошкольного образования</vt:lpstr>
      <vt:lpstr>План действий Минобрнауки РФ  по введению ФГОС ДО </vt:lpstr>
      <vt:lpstr>План действий Минобрнауки РФ  по введению ФГОС ДО </vt:lpstr>
      <vt:lpstr>План действий Минобрнауки РФ  по введению ФГОС ДО </vt:lpstr>
      <vt:lpstr>План действий Минобрнауки РФ  по введению ФГОС ДО </vt:lpstr>
      <vt:lpstr>Обеспечение введения  ФГОС дошкольного образования</vt:lpstr>
      <vt:lpstr>Нормативное обеспечение реализации ФГОС</vt:lpstr>
      <vt:lpstr>Кадровое обеспечение  реализации ФГОС </vt:lpstr>
      <vt:lpstr>Материально-техническое обеспечение реализации ФГОС </vt:lpstr>
      <vt:lpstr>Организационное обеспечение реализации  ФГОС</vt:lpstr>
      <vt:lpstr>Направление мероприятий муниципального уровня по созданию нормативного обеспечения введения ФГОС</vt:lpstr>
      <vt:lpstr>Направление мероприятий институционального уровня по созданию нормативного обеспечения введения ФГОС</vt:lpstr>
      <vt:lpstr>Направление мероприятий муниципального уровня по созданию финансово-экономического обеспечения введения ФГОС</vt:lpstr>
      <vt:lpstr>Направление мероприятий институционального уровня по созданию финансово-экономического обеспечения введения ФГОС</vt:lpstr>
      <vt:lpstr>Направление мероприятий муниципального уровня по созданию организационного обеспечения введения ФГОС</vt:lpstr>
      <vt:lpstr>Направление мероприятий институционального уровня по созданию организационного обеспечения введения ФГОС</vt:lpstr>
      <vt:lpstr>Направление мероприятий муниципального уровня по созданию кадрового обеспечения введения ФГОС</vt:lpstr>
      <vt:lpstr>Направление мероприятий институционального уровня по созданию кадрового обеспечения введения ФГОС</vt:lpstr>
      <vt:lpstr>Направление мероприятий муниципального уровня по созданию информационного обеспечения введения ФГОС</vt:lpstr>
      <vt:lpstr>Направление мероприятий институционального уровня по созданию информационного обеспечения введения ФГОС</vt:lpstr>
      <vt:lpstr>Направление мероприятий муниципального уровня по созданию материально- технического обеспечения введения ФГОС</vt:lpstr>
      <vt:lpstr>Направление мероприятий институционального уровня по созданию материально- технического обеспечения введения ФГОС</vt:lpstr>
      <vt:lpstr>Организационное обеспечение реализации  ФГОС</vt:lpstr>
      <vt:lpstr>Критерии готовности образовательной организации к введению ФГОС:</vt:lpstr>
      <vt:lpstr>Критерии готовности образовательной организации к введению ФГОС:</vt:lpstr>
      <vt:lpstr>Практическая работа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Педагогический совет</dc:title>
  <dc:creator>u</dc:creator>
  <cp:lastModifiedBy>Татьяна Львова</cp:lastModifiedBy>
  <cp:revision>164</cp:revision>
  <dcterms:created xsi:type="dcterms:W3CDTF">2013-07-30T15:59:24Z</dcterms:created>
  <dcterms:modified xsi:type="dcterms:W3CDTF">2013-10-28T09:10:05Z</dcterms:modified>
</cp:coreProperties>
</file>