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4" r:id="rId22"/>
    <p:sldId id="277" r:id="rId23"/>
    <p:sldId id="278" r:id="rId24"/>
    <p:sldId id="279"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75" d="100"/>
          <a:sy n="75" d="100"/>
        </p:scale>
        <p:origin x="3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01F89A0-F393-46E3-8F46-FC0FDF1EF8DE}" type="datetimeFigureOut">
              <a:rPr lang="ru-RU" smtClean="0"/>
              <a:t>14.03.2021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AE16049-74AC-4119-8A40-DC4EA56575F0}" type="slidenum">
              <a:rPr lang="ru-RU" smtClean="0"/>
              <a:t>‹#›</a:t>
            </a:fld>
            <a:endParaRPr lang="ru-RU"/>
          </a:p>
        </p:txBody>
      </p:sp>
    </p:spTree>
    <p:extLst>
      <p:ext uri="{BB962C8B-B14F-4D97-AF65-F5344CB8AC3E}">
        <p14:creationId xmlns:p14="http://schemas.microsoft.com/office/powerpoint/2010/main" val="2737727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01F89A0-F393-46E3-8F46-FC0FDF1EF8DE}" type="datetimeFigureOut">
              <a:rPr lang="ru-RU" smtClean="0"/>
              <a:t>14.03.2021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AE16049-74AC-4119-8A40-DC4EA56575F0}" type="slidenum">
              <a:rPr lang="ru-RU" smtClean="0"/>
              <a:t>‹#›</a:t>
            </a:fld>
            <a:endParaRPr lang="ru-RU"/>
          </a:p>
        </p:txBody>
      </p:sp>
    </p:spTree>
    <p:extLst>
      <p:ext uri="{BB962C8B-B14F-4D97-AF65-F5344CB8AC3E}">
        <p14:creationId xmlns:p14="http://schemas.microsoft.com/office/powerpoint/2010/main" val="3883851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01F89A0-F393-46E3-8F46-FC0FDF1EF8DE}" type="datetimeFigureOut">
              <a:rPr lang="ru-RU" smtClean="0"/>
              <a:t>14.03.2021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AE16049-74AC-4119-8A40-DC4EA56575F0}" type="slidenum">
              <a:rPr lang="ru-RU" smtClean="0"/>
              <a:t>‹#›</a:t>
            </a:fld>
            <a:endParaRPr lang="ru-RU"/>
          </a:p>
        </p:txBody>
      </p:sp>
    </p:spTree>
    <p:extLst>
      <p:ext uri="{BB962C8B-B14F-4D97-AF65-F5344CB8AC3E}">
        <p14:creationId xmlns:p14="http://schemas.microsoft.com/office/powerpoint/2010/main" val="2988569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01F89A0-F393-46E3-8F46-FC0FDF1EF8DE}" type="datetimeFigureOut">
              <a:rPr lang="ru-RU" smtClean="0"/>
              <a:t>14.03.2021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AE16049-74AC-4119-8A40-DC4EA56575F0}" type="slidenum">
              <a:rPr lang="ru-RU" smtClean="0"/>
              <a:t>‹#›</a:t>
            </a:fld>
            <a:endParaRPr lang="ru-RU"/>
          </a:p>
        </p:txBody>
      </p:sp>
    </p:spTree>
    <p:extLst>
      <p:ext uri="{BB962C8B-B14F-4D97-AF65-F5344CB8AC3E}">
        <p14:creationId xmlns:p14="http://schemas.microsoft.com/office/powerpoint/2010/main" val="1357389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01F89A0-F393-46E3-8F46-FC0FDF1EF8DE}" type="datetimeFigureOut">
              <a:rPr lang="ru-RU" smtClean="0"/>
              <a:t>14.03.2021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AE16049-74AC-4119-8A40-DC4EA56575F0}" type="slidenum">
              <a:rPr lang="ru-RU" smtClean="0"/>
              <a:t>‹#›</a:t>
            </a:fld>
            <a:endParaRPr lang="ru-RU"/>
          </a:p>
        </p:txBody>
      </p:sp>
    </p:spTree>
    <p:extLst>
      <p:ext uri="{BB962C8B-B14F-4D97-AF65-F5344CB8AC3E}">
        <p14:creationId xmlns:p14="http://schemas.microsoft.com/office/powerpoint/2010/main" val="3214975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01F89A0-F393-46E3-8F46-FC0FDF1EF8DE}" type="datetimeFigureOut">
              <a:rPr lang="ru-RU" smtClean="0"/>
              <a:t>14.03.2021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AE16049-74AC-4119-8A40-DC4EA56575F0}" type="slidenum">
              <a:rPr lang="ru-RU" smtClean="0"/>
              <a:t>‹#›</a:t>
            </a:fld>
            <a:endParaRPr lang="ru-RU"/>
          </a:p>
        </p:txBody>
      </p:sp>
    </p:spTree>
    <p:extLst>
      <p:ext uri="{BB962C8B-B14F-4D97-AF65-F5344CB8AC3E}">
        <p14:creationId xmlns:p14="http://schemas.microsoft.com/office/powerpoint/2010/main" val="4096627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01F89A0-F393-46E3-8F46-FC0FDF1EF8DE}" type="datetimeFigureOut">
              <a:rPr lang="ru-RU" smtClean="0"/>
              <a:t>14.03.2021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AE16049-74AC-4119-8A40-DC4EA56575F0}" type="slidenum">
              <a:rPr lang="ru-RU" smtClean="0"/>
              <a:t>‹#›</a:t>
            </a:fld>
            <a:endParaRPr lang="ru-RU"/>
          </a:p>
        </p:txBody>
      </p:sp>
    </p:spTree>
    <p:extLst>
      <p:ext uri="{BB962C8B-B14F-4D97-AF65-F5344CB8AC3E}">
        <p14:creationId xmlns:p14="http://schemas.microsoft.com/office/powerpoint/2010/main" val="3129170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01F89A0-F393-46E3-8F46-FC0FDF1EF8DE}" type="datetimeFigureOut">
              <a:rPr lang="ru-RU" smtClean="0"/>
              <a:t>14.03.2021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AE16049-74AC-4119-8A40-DC4EA56575F0}" type="slidenum">
              <a:rPr lang="ru-RU" smtClean="0"/>
              <a:t>‹#›</a:t>
            </a:fld>
            <a:endParaRPr lang="ru-RU"/>
          </a:p>
        </p:txBody>
      </p:sp>
    </p:spTree>
    <p:extLst>
      <p:ext uri="{BB962C8B-B14F-4D97-AF65-F5344CB8AC3E}">
        <p14:creationId xmlns:p14="http://schemas.microsoft.com/office/powerpoint/2010/main" val="2865487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01F89A0-F393-46E3-8F46-FC0FDF1EF8DE}" type="datetimeFigureOut">
              <a:rPr lang="ru-RU" smtClean="0"/>
              <a:t>14.03.2021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AE16049-74AC-4119-8A40-DC4EA56575F0}" type="slidenum">
              <a:rPr lang="ru-RU" smtClean="0"/>
              <a:t>‹#›</a:t>
            </a:fld>
            <a:endParaRPr lang="ru-RU"/>
          </a:p>
        </p:txBody>
      </p:sp>
    </p:spTree>
    <p:extLst>
      <p:ext uri="{BB962C8B-B14F-4D97-AF65-F5344CB8AC3E}">
        <p14:creationId xmlns:p14="http://schemas.microsoft.com/office/powerpoint/2010/main" val="3725109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01F89A0-F393-46E3-8F46-FC0FDF1EF8DE}" type="datetimeFigureOut">
              <a:rPr lang="ru-RU" smtClean="0"/>
              <a:t>14.03.2021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AE16049-74AC-4119-8A40-DC4EA56575F0}" type="slidenum">
              <a:rPr lang="ru-RU" smtClean="0"/>
              <a:t>‹#›</a:t>
            </a:fld>
            <a:endParaRPr lang="ru-RU"/>
          </a:p>
        </p:txBody>
      </p:sp>
    </p:spTree>
    <p:extLst>
      <p:ext uri="{BB962C8B-B14F-4D97-AF65-F5344CB8AC3E}">
        <p14:creationId xmlns:p14="http://schemas.microsoft.com/office/powerpoint/2010/main" val="1476218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01F89A0-F393-46E3-8F46-FC0FDF1EF8DE}" type="datetimeFigureOut">
              <a:rPr lang="ru-RU" smtClean="0"/>
              <a:t>14.03.2021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AE16049-74AC-4119-8A40-DC4EA56575F0}" type="slidenum">
              <a:rPr lang="ru-RU" smtClean="0"/>
              <a:t>‹#›</a:t>
            </a:fld>
            <a:endParaRPr lang="ru-RU"/>
          </a:p>
        </p:txBody>
      </p:sp>
    </p:spTree>
    <p:extLst>
      <p:ext uri="{BB962C8B-B14F-4D97-AF65-F5344CB8AC3E}">
        <p14:creationId xmlns:p14="http://schemas.microsoft.com/office/powerpoint/2010/main" val="1789332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3000" b="-33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1F89A0-F393-46E3-8F46-FC0FDF1EF8DE}" type="datetimeFigureOut">
              <a:rPr lang="ru-RU" smtClean="0"/>
              <a:t>14.03.2021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E16049-74AC-4119-8A40-DC4EA56575F0}" type="slidenum">
              <a:rPr lang="ru-RU" smtClean="0"/>
              <a:t>‹#›</a:t>
            </a:fld>
            <a:endParaRPr lang="ru-RU"/>
          </a:p>
        </p:txBody>
      </p:sp>
    </p:spTree>
    <p:extLst>
      <p:ext uri="{BB962C8B-B14F-4D97-AF65-F5344CB8AC3E}">
        <p14:creationId xmlns:p14="http://schemas.microsoft.com/office/powerpoint/2010/main" val="546147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psychology_pedagogy.academic.ru/5682/%D0%94%D0%B5%D1%8F%D1%82%D0%B5%D0%BB%D1%8C%D0%BD%D0%BE%D1%81%D1%82%D1%8C" TargetMode="External"/><Relationship Id="rId2" Type="http://schemas.openxmlformats.org/officeDocument/2006/relationships/hyperlink" Target="http://psychology_pedagogy.academic.ru/3440/%D0%B2%D0%B5%D0%B4%D1%83%D1%89%D0%B0%D1%8F_%D0%B4%D0%B5%D1%8F%D1%82%D0%B5%D0%BB%D1%8C%D0%BD%D0%BE%D1%81%D1%82%D1%8C"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1524000" y="520700"/>
            <a:ext cx="9144000" cy="2989263"/>
          </a:xfrm>
        </p:spPr>
        <p:txBody>
          <a:bodyPr>
            <a:normAutofit fontScale="90000"/>
          </a:bodyPr>
          <a:lstStyle/>
          <a:p>
            <a:r>
              <a:rPr lang="ru-RU" dirty="0" smtClean="0">
                <a:solidFill>
                  <a:schemeClr val="tx2">
                    <a:lumMod val="75000"/>
                  </a:schemeClr>
                </a:solidFill>
                <a:latin typeface="Batang" pitchFamily="18" charset="-127"/>
                <a:ea typeface="Batang" pitchFamily="18" charset="-127"/>
              </a:rPr>
              <a:t>«Сюжетно-ролевая игра  основа всестороннего развития ребенка» </a:t>
            </a:r>
            <a:r>
              <a:rPr lang="ru-RU" dirty="0" smtClean="0"/>
              <a:t/>
            </a:r>
            <a:br>
              <a:rPr lang="ru-RU" dirty="0" smtClean="0"/>
            </a:br>
            <a:endParaRPr lang="ru-RU" dirty="0"/>
          </a:p>
        </p:txBody>
      </p:sp>
      <p:sp>
        <p:nvSpPr>
          <p:cNvPr id="5" name="Объект 4"/>
          <p:cNvSpPr>
            <a:spLocks noGrp="1"/>
          </p:cNvSpPr>
          <p:nvPr>
            <p:ph type="subTitle" idx="1"/>
          </p:nvPr>
        </p:nvSpPr>
        <p:spPr/>
        <p:txBody>
          <a:bodyPr>
            <a:normAutofit lnSpcReduction="10000"/>
          </a:bodyPr>
          <a:lstStyle/>
          <a:p>
            <a:r>
              <a:rPr lang="ru-RU" dirty="0" smtClean="0"/>
              <a:t>Презентацию подготовила </a:t>
            </a:r>
          </a:p>
          <a:p>
            <a:r>
              <a:rPr lang="ru-RU" dirty="0"/>
              <a:t>с</a:t>
            </a:r>
            <a:r>
              <a:rPr lang="ru-RU" dirty="0" smtClean="0"/>
              <a:t>тарший воспитатель </a:t>
            </a:r>
          </a:p>
          <a:p>
            <a:r>
              <a:rPr lang="ru-RU" dirty="0" smtClean="0"/>
              <a:t>МДОУ «Детский сад «Светлячок»</a:t>
            </a:r>
          </a:p>
          <a:p>
            <a:r>
              <a:rPr lang="ru-RU" dirty="0" err="1" smtClean="0"/>
              <a:t>Коскина</a:t>
            </a:r>
            <a:r>
              <a:rPr lang="ru-RU" dirty="0" smtClean="0"/>
              <a:t> Н. А.</a:t>
            </a:r>
            <a:endParaRPr lang="ru-RU" dirty="0"/>
          </a:p>
        </p:txBody>
      </p:sp>
    </p:spTree>
    <p:extLst>
      <p:ext uri="{BB962C8B-B14F-4D97-AF65-F5344CB8AC3E}">
        <p14:creationId xmlns:p14="http://schemas.microsoft.com/office/powerpoint/2010/main" val="2866475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Для осуществления своего замысла в сюжетно-ролевой игре ребенку необходимы игрушки .</a:t>
            </a:r>
          </a:p>
          <a:p>
            <a:pPr marL="0" indent="0">
              <a:buNone/>
            </a:pPr>
            <a:endParaRPr lang="ru-RU" dirty="0"/>
          </a:p>
          <a:p>
            <a:r>
              <a:rPr lang="ru-RU" dirty="0"/>
              <a:t>Способность видеть в предмете несуществующие качества составляет одну из характерных особенностей детского периода</a:t>
            </a:r>
            <a:endParaRPr lang="zh-CN" altLang="en-US" dirty="0"/>
          </a:p>
          <a:p>
            <a:endParaRPr lang="ru-RU" dirty="0"/>
          </a:p>
        </p:txBody>
      </p:sp>
    </p:spTree>
    <p:extLst>
      <p:ext uri="{BB962C8B-B14F-4D97-AF65-F5344CB8AC3E}">
        <p14:creationId xmlns:p14="http://schemas.microsoft.com/office/powerpoint/2010/main" val="4246852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6. Развитие речи</a:t>
            </a:r>
            <a:endParaRPr lang="ru-RU" dirty="0"/>
          </a:p>
        </p:txBody>
      </p:sp>
      <p:sp>
        <p:nvSpPr>
          <p:cNvPr id="3" name="Объект 2"/>
          <p:cNvSpPr>
            <a:spLocks noGrp="1"/>
          </p:cNvSpPr>
          <p:nvPr>
            <p:ph idx="1"/>
          </p:nvPr>
        </p:nvSpPr>
        <p:spPr>
          <a:xfrm>
            <a:off x="1878676" y="1825625"/>
            <a:ext cx="8595360" cy="4351338"/>
          </a:xfrm>
        </p:spPr>
        <p:txBody>
          <a:bodyPr/>
          <a:lstStyle/>
          <a:p>
            <a:r>
              <a:rPr lang="ru-RU" dirty="0"/>
              <a:t>В создании образа особенно велика роль слова</a:t>
            </a:r>
            <a:r>
              <a:rPr lang="ru-RU" dirty="0" smtClean="0"/>
              <a:t>.</a:t>
            </a:r>
          </a:p>
          <a:p>
            <a:endParaRPr lang="ru-RU" dirty="0"/>
          </a:p>
          <a:p>
            <a:pPr marL="0" indent="0">
              <a:buNone/>
            </a:pPr>
            <a:r>
              <a:rPr lang="ru-RU" dirty="0"/>
              <a:t> Оно помогает ребенку выявить собственные мысли и чувства, понять переживания партнеров, согласовать с ними свои действия. </a:t>
            </a:r>
          </a:p>
          <a:p>
            <a:endParaRPr lang="ru-RU" dirty="0"/>
          </a:p>
        </p:txBody>
      </p:sp>
    </p:spTree>
    <p:extLst>
      <p:ext uri="{BB962C8B-B14F-4D97-AF65-F5344CB8AC3E}">
        <p14:creationId xmlns:p14="http://schemas.microsoft.com/office/powerpoint/2010/main" val="2826711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596044" y="1825625"/>
            <a:ext cx="8345978" cy="4351338"/>
          </a:xfrm>
        </p:spPr>
        <p:txBody>
          <a:bodyPr>
            <a:normAutofit/>
          </a:bodyPr>
          <a:lstStyle/>
          <a:p>
            <a:pPr marL="0" indent="0">
              <a:buNone/>
            </a:pPr>
            <a:r>
              <a:rPr lang="ru-RU" sz="3600" b="1" dirty="0">
                <a:solidFill>
                  <a:srgbClr val="FF0000"/>
                </a:solidFill>
              </a:rPr>
              <a:t>Развитие детского воображения непосредственно связано с усвоением речи. Дети, задержанные в речевом развитии, оказываются отсталыми и в развитии воображения. </a:t>
            </a:r>
          </a:p>
          <a:p>
            <a:pPr marL="0" indent="0" algn="r">
              <a:buNone/>
            </a:pPr>
            <a:r>
              <a:rPr lang="ru-RU" sz="3600" b="1" i="1" dirty="0" smtClean="0">
                <a:solidFill>
                  <a:srgbClr val="FF0000"/>
                </a:solidFill>
              </a:rPr>
              <a:t>Л.С. Выготский</a:t>
            </a:r>
          </a:p>
          <a:p>
            <a:endParaRPr lang="ru-RU" sz="3600" b="1" dirty="0">
              <a:solidFill>
                <a:srgbClr val="FF0000"/>
              </a:solidFill>
            </a:endParaRPr>
          </a:p>
        </p:txBody>
      </p:sp>
    </p:spTree>
    <p:extLst>
      <p:ext uri="{BB962C8B-B14F-4D97-AF65-F5344CB8AC3E}">
        <p14:creationId xmlns:p14="http://schemas.microsoft.com/office/powerpoint/2010/main" val="1235933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413164" y="1825625"/>
            <a:ext cx="9210501" cy="4351338"/>
          </a:xfrm>
        </p:spPr>
        <p:txBody>
          <a:bodyPr/>
          <a:lstStyle/>
          <a:p>
            <a:r>
              <a:rPr lang="ru-RU" dirty="0"/>
              <a:t>Между речью и игрой существует двусторонняя связь. С одной стороны, в игре развивается и активизируется речь, а с другой — под влиянием развития речи получает свое развитие и сама игра. </a:t>
            </a:r>
          </a:p>
          <a:p>
            <a:r>
              <a:rPr lang="ru-RU" dirty="0"/>
              <a:t>В старшем дошкольном возрасте иногда целые эпизоды игры создаются с помощью слова</a:t>
            </a:r>
          </a:p>
          <a:p>
            <a:endParaRPr lang="ru-RU" dirty="0"/>
          </a:p>
        </p:txBody>
      </p:sp>
    </p:spTree>
    <p:extLst>
      <p:ext uri="{BB962C8B-B14F-4D97-AF65-F5344CB8AC3E}">
        <p14:creationId xmlns:p14="http://schemas.microsoft.com/office/powerpoint/2010/main" val="328640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7.Развитие самостоятельности</a:t>
            </a:r>
            <a:endParaRPr lang="ru-RU" dirty="0"/>
          </a:p>
        </p:txBody>
      </p:sp>
      <p:sp>
        <p:nvSpPr>
          <p:cNvPr id="3" name="Объект 2"/>
          <p:cNvSpPr>
            <a:spLocks noGrp="1"/>
          </p:cNvSpPr>
          <p:nvPr>
            <p:ph idx="1"/>
          </p:nvPr>
        </p:nvSpPr>
        <p:spPr>
          <a:xfrm>
            <a:off x="1945178" y="1825625"/>
            <a:ext cx="8811491" cy="4351338"/>
          </a:xfrm>
        </p:spPr>
        <p:txBody>
          <a:bodyPr/>
          <a:lstStyle/>
          <a:p>
            <a:pPr marL="0" indent="0">
              <a:buNone/>
            </a:pPr>
            <a:r>
              <a:rPr lang="ru-RU" sz="4000" dirty="0" smtClean="0">
                <a:solidFill>
                  <a:srgbClr val="FF0000"/>
                </a:solidFill>
              </a:rPr>
              <a:t>В игре же дитя — зреющий человек, пробует свои силы и самостоятельно распоряжается своими же созданиями». </a:t>
            </a:r>
          </a:p>
          <a:p>
            <a:pPr marL="0" indent="0" algn="r">
              <a:buNone/>
            </a:pPr>
            <a:r>
              <a:rPr lang="ru-RU" sz="4000" i="1" dirty="0" smtClean="0">
                <a:solidFill>
                  <a:srgbClr val="FF0000"/>
                </a:solidFill>
              </a:rPr>
              <a:t>К.Д. Ушинский</a:t>
            </a:r>
            <a:endParaRPr lang="ru-RU" sz="4000" dirty="0" smtClean="0">
              <a:solidFill>
                <a:srgbClr val="FF0000"/>
              </a:solidFill>
            </a:endParaRPr>
          </a:p>
          <a:p>
            <a:endParaRPr lang="zh-CN" altLang="en-US" dirty="0" smtClean="0"/>
          </a:p>
          <a:p>
            <a:endParaRPr lang="ru-RU" dirty="0"/>
          </a:p>
        </p:txBody>
      </p:sp>
    </p:spTree>
    <p:extLst>
      <p:ext uri="{BB962C8B-B14F-4D97-AF65-F5344CB8AC3E}">
        <p14:creationId xmlns:p14="http://schemas.microsoft.com/office/powerpoint/2010/main" val="3407296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Виды игр </a:t>
            </a:r>
            <a:r>
              <a:rPr lang="ru-RU" dirty="0" smtClean="0"/>
              <a:t/>
            </a:r>
            <a:br>
              <a:rPr lang="ru-RU" dirty="0" smtClean="0"/>
            </a:br>
            <a:endParaRPr lang="ru-RU" dirty="0"/>
          </a:p>
        </p:txBody>
      </p:sp>
      <p:sp>
        <p:nvSpPr>
          <p:cNvPr id="3" name="Объект 2"/>
          <p:cNvSpPr>
            <a:spLocks noGrp="1"/>
          </p:cNvSpPr>
          <p:nvPr>
            <p:ph idx="1"/>
          </p:nvPr>
        </p:nvSpPr>
        <p:spPr>
          <a:xfrm>
            <a:off x="1028700" y="1965325"/>
            <a:ext cx="10515600" cy="4351338"/>
          </a:xfrm>
        </p:spPr>
        <p:txBody>
          <a:bodyPr/>
          <a:lstStyle/>
          <a:p>
            <a:pPr fontAlgn="t"/>
            <a:r>
              <a:rPr lang="ru-RU" b="1" dirty="0" smtClean="0"/>
              <a:t>1. Игры на бытовые сюжеты</a:t>
            </a:r>
          </a:p>
          <a:p>
            <a:pPr fontAlgn="t"/>
            <a:r>
              <a:rPr lang="ru-RU" b="1" dirty="0" smtClean="0"/>
              <a:t>2. Игры на производственные и общественные темы</a:t>
            </a:r>
          </a:p>
          <a:p>
            <a:pPr fontAlgn="ctr"/>
            <a:r>
              <a:rPr lang="ru-RU" b="1" dirty="0" smtClean="0"/>
              <a:t>3. Игры на героико-патриотические темы</a:t>
            </a:r>
          </a:p>
          <a:p>
            <a:pPr fontAlgn="ctr"/>
            <a:r>
              <a:rPr lang="ru-RU" b="1" dirty="0" smtClean="0"/>
              <a:t>4. Игры на темы литературных произведений, кино, теле- и радиопередач</a:t>
            </a:r>
          </a:p>
          <a:p>
            <a:pPr fontAlgn="ctr"/>
            <a:r>
              <a:rPr lang="ru-RU" b="1" dirty="0" smtClean="0"/>
              <a:t>5. «Режиссерские» игры</a:t>
            </a:r>
          </a:p>
          <a:p>
            <a:pPr marL="0" indent="0">
              <a:buNone/>
            </a:pPr>
            <a:endParaRPr lang="ru-RU" dirty="0"/>
          </a:p>
        </p:txBody>
      </p:sp>
    </p:spTree>
    <p:extLst>
      <p:ext uri="{BB962C8B-B14F-4D97-AF65-F5344CB8AC3E}">
        <p14:creationId xmlns:p14="http://schemas.microsoft.com/office/powerpoint/2010/main" val="3398501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38200" y="365125"/>
            <a:ext cx="10515600" cy="473075"/>
          </a:xfrm>
        </p:spPr>
        <p:txBody>
          <a:bodyPr>
            <a:normAutofit fontScale="90000"/>
          </a:bodyPr>
          <a:lstStyle/>
          <a:p>
            <a:r>
              <a:rPr lang="ru-RU" b="1" dirty="0"/>
              <a:t>Виды игр </a:t>
            </a:r>
            <a:r>
              <a:rPr lang="ru-RU" dirty="0"/>
              <a:t>, содержание</a:t>
            </a:r>
            <a:br>
              <a:rPr lang="ru-RU" dirty="0"/>
            </a:br>
            <a:endParaRPr lang="ru-RU" dirty="0"/>
          </a:p>
        </p:txBody>
      </p:sp>
      <p:sp>
        <p:nvSpPr>
          <p:cNvPr id="6" name="Объект 5"/>
          <p:cNvSpPr>
            <a:spLocks noGrp="1"/>
          </p:cNvSpPr>
          <p:nvPr>
            <p:ph idx="1"/>
          </p:nvPr>
        </p:nvSpPr>
        <p:spPr>
          <a:xfrm>
            <a:off x="1097280" y="838200"/>
            <a:ext cx="9892145" cy="5745480"/>
          </a:xfrm>
        </p:spPr>
        <p:txBody>
          <a:bodyPr>
            <a:normAutofit fontScale="47500" lnSpcReduction="20000"/>
          </a:bodyPr>
          <a:lstStyle/>
          <a:p>
            <a:pPr fontAlgn="t"/>
            <a:endParaRPr lang="ru-RU" b="1" dirty="0" smtClean="0"/>
          </a:p>
          <a:p>
            <a:pPr fontAlgn="t"/>
            <a:r>
              <a:rPr lang="ru-RU" b="1" dirty="0" smtClean="0"/>
              <a:t>1</a:t>
            </a:r>
            <a:r>
              <a:rPr lang="ru-RU" b="1" dirty="0"/>
              <a:t>. Игры на бытовые сюжеты</a:t>
            </a:r>
            <a:endParaRPr lang="ru-RU" dirty="0"/>
          </a:p>
          <a:p>
            <a:pPr fontAlgn="ctr"/>
            <a:r>
              <a:rPr lang="ru-RU" sz="3200" dirty="0"/>
              <a:t>Игры в дом, семью, праздники, дни рождения и т. п. Большое место среди них занимают игры с куклами, через действия с которыми дети передают то, что знают о своих сверстниках, взрослых и их отношениях </a:t>
            </a:r>
          </a:p>
          <a:p>
            <a:pPr fontAlgn="t"/>
            <a:r>
              <a:rPr lang="ru-RU" sz="3200" b="1" dirty="0"/>
              <a:t>2. Игры на производственные и общественные темы</a:t>
            </a:r>
            <a:endParaRPr lang="ru-RU" sz="3200" dirty="0"/>
          </a:p>
          <a:p>
            <a:pPr fontAlgn="ctr"/>
            <a:r>
              <a:rPr lang="ru-RU" sz="3200" dirty="0"/>
              <a:t>В этих играх отражается труд людей, темы берутся из окружающей жизни (школа, магазин, библиотека, почта, парикмахерская, больница, транспорт (автобус, поезд, самолет, корабль), полиция, пожарные, цирк, театр, зверинец, завод, фабрика, шахта, строительство, колхоз, армия) </a:t>
            </a:r>
          </a:p>
          <a:p>
            <a:pPr fontAlgn="ctr"/>
            <a:r>
              <a:rPr lang="ru-RU" sz="3200" b="1" dirty="0"/>
              <a:t>3. Игры на героико-патриотические темы</a:t>
            </a:r>
            <a:endParaRPr lang="ru-RU" sz="3200" dirty="0"/>
          </a:p>
          <a:p>
            <a:pPr fontAlgn="ctr"/>
            <a:r>
              <a:rPr lang="ru-RU" sz="3200" dirty="0"/>
              <a:t>Эти игры отражают героические подвиги нашего народа (герои войны, космические полеты и т. д.) </a:t>
            </a:r>
          </a:p>
          <a:p>
            <a:pPr fontAlgn="ctr"/>
            <a:r>
              <a:rPr lang="ru-RU" sz="3200" b="1" dirty="0"/>
              <a:t>4. Игры на темы литературных произведений, кино, теле- и радиопередач</a:t>
            </a:r>
            <a:endParaRPr lang="ru-RU" sz="3200" dirty="0"/>
          </a:p>
          <a:p>
            <a:pPr fontAlgn="ctr"/>
            <a:r>
              <a:rPr lang="ru-RU" sz="3200" dirty="0"/>
              <a:t>Игры в моряков и летчиков, в Зайца и Волка, крокодила Гену и Чебурашку (по содержанию мультфильмов), в четырех танкистов и собаку (по содержанию кинофильма) и пр. В них дети отражают целые эпизоды из литературных произведений, подражая действиям героев, усваивая их поведение </a:t>
            </a:r>
          </a:p>
          <a:p>
            <a:pPr fontAlgn="ctr"/>
            <a:r>
              <a:rPr lang="ru-RU" sz="3200" b="1" dirty="0"/>
              <a:t>5.Режиссерские игры</a:t>
            </a:r>
            <a:endParaRPr lang="ru-RU" sz="3200" dirty="0"/>
          </a:p>
          <a:p>
            <a:pPr fontAlgn="ctr"/>
            <a:r>
              <a:rPr lang="ru-RU" sz="3200" dirty="0"/>
              <a:t>В таких играх ребенок заставляет кукол говорить и выполнять разнообразные действия. При этом он сам действует в двух планах: и за куклу, и за себя. Участники игры заранее продумывают сценарий, в основу которого могут быть положены эпизоды из знакомых сказок, рассказов или из собственной жизни. Дети учат кукол кукольного и пальчикового театров, театра игрушек действовать в соответствии со взятой на себя ролью, наделяют их литературными или воображаемыми признаками </a:t>
            </a:r>
          </a:p>
          <a:p>
            <a:endParaRPr lang="ru-RU" dirty="0" smtClean="0"/>
          </a:p>
          <a:p>
            <a:endParaRPr lang="ru-RU" dirty="0"/>
          </a:p>
        </p:txBody>
      </p:sp>
    </p:spTree>
    <p:extLst>
      <p:ext uri="{BB962C8B-B14F-4D97-AF65-F5344CB8AC3E}">
        <p14:creationId xmlns:p14="http://schemas.microsoft.com/office/powerpoint/2010/main" val="305202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38175"/>
          </a:xfrm>
        </p:spPr>
        <p:txBody>
          <a:bodyPr>
            <a:noAutofit/>
          </a:bodyPr>
          <a:lstStyle/>
          <a:p>
            <a:r>
              <a:rPr lang="ru-RU" sz="2800" b="1" dirty="0" smtClean="0"/>
              <a:t>Развитие игры на разных возрастных этапах</a:t>
            </a:r>
            <a:br>
              <a:rPr lang="ru-RU" sz="2800" b="1" dirty="0" smtClean="0"/>
            </a:br>
            <a:r>
              <a:rPr lang="ru-RU" sz="2800" b="1" dirty="0" smtClean="0"/>
              <a:t> (концепция Н.Я. </a:t>
            </a:r>
            <a:r>
              <a:rPr lang="ru-RU" sz="2800" b="1" dirty="0" smtClean="0"/>
              <a:t>Михайленко)</a:t>
            </a:r>
            <a:endParaRPr lang="ru-RU" sz="2800" dirty="0"/>
          </a:p>
        </p:txBody>
      </p:sp>
      <p:sp>
        <p:nvSpPr>
          <p:cNvPr id="3" name="Объект 2"/>
          <p:cNvSpPr>
            <a:spLocks noGrp="1"/>
          </p:cNvSpPr>
          <p:nvPr>
            <p:ph idx="1"/>
          </p:nvPr>
        </p:nvSpPr>
        <p:spPr>
          <a:xfrm>
            <a:off x="838200" y="1117600"/>
            <a:ext cx="10515600" cy="5059363"/>
          </a:xfrm>
        </p:spPr>
        <p:txBody>
          <a:bodyPr>
            <a:normAutofit fontScale="77500" lnSpcReduction="20000"/>
          </a:bodyPr>
          <a:lstStyle/>
          <a:p>
            <a:pPr fontAlgn="ctr"/>
            <a:r>
              <a:rPr lang="ru-RU" b="1" dirty="0"/>
              <a:t>Возраст детей</a:t>
            </a:r>
            <a:endParaRPr lang="ru-RU" dirty="0"/>
          </a:p>
          <a:p>
            <a:pPr fontAlgn="ctr"/>
            <a:r>
              <a:rPr lang="ru-RU" b="1" dirty="0"/>
              <a:t>Характер игровых действий</a:t>
            </a:r>
            <a:endParaRPr lang="ru-RU" dirty="0"/>
          </a:p>
          <a:p>
            <a:pPr fontAlgn="ctr"/>
            <a:r>
              <a:rPr lang="ru-RU" b="1" dirty="0"/>
              <a:t>Выполнение роли</a:t>
            </a:r>
            <a:endParaRPr lang="ru-RU" dirty="0"/>
          </a:p>
          <a:p>
            <a:pPr fontAlgn="ctr"/>
            <a:r>
              <a:rPr lang="ru-RU" b="1" dirty="0"/>
              <a:t>Развитие сюжета в воображаемой ситуации</a:t>
            </a:r>
            <a:endParaRPr lang="ru-RU" dirty="0"/>
          </a:p>
          <a:p>
            <a:pPr fontAlgn="ctr"/>
            <a:r>
              <a:rPr lang="ru-RU" b="1" dirty="0"/>
              <a:t>3–4 года</a:t>
            </a:r>
          </a:p>
          <a:p>
            <a:pPr fontAlgn="ctr"/>
            <a:r>
              <a:rPr lang="ru-RU" dirty="0"/>
              <a:t>Отдельные игровые действия игрового характера</a:t>
            </a:r>
          </a:p>
          <a:p>
            <a:pPr fontAlgn="ctr"/>
            <a:r>
              <a:rPr lang="ru-RU" dirty="0"/>
              <a:t>Роль осуществляется фактически, но не называется</a:t>
            </a:r>
          </a:p>
          <a:p>
            <a:pPr fontAlgn="ctr"/>
            <a:r>
              <a:rPr lang="ru-RU" dirty="0"/>
              <a:t>Сюжет — цепочка из двух действий. Воображаемую ситуацию удерживает взрослый</a:t>
            </a:r>
          </a:p>
          <a:p>
            <a:pPr fontAlgn="ctr"/>
            <a:r>
              <a:rPr lang="ru-RU" b="1" dirty="0"/>
              <a:t>4года — 5 лет</a:t>
            </a:r>
          </a:p>
          <a:p>
            <a:pPr fontAlgn="ctr"/>
            <a:r>
              <a:rPr lang="ru-RU" dirty="0"/>
              <a:t>Взаимосвязанные игровые действия, имеющие четкий ролевой характер</a:t>
            </a:r>
          </a:p>
          <a:p>
            <a:pPr fontAlgn="ctr"/>
            <a:r>
              <a:rPr lang="ru-RU" dirty="0"/>
              <a:t>Роль называется. Дети по ходу игры могут ее менять</a:t>
            </a:r>
          </a:p>
          <a:p>
            <a:pPr fontAlgn="ctr"/>
            <a:r>
              <a:rPr lang="ru-RU" dirty="0"/>
              <a:t>Цепочка из трех-четырех взаимосвязанных действий. Дети самостоятельно удерживают воображаемую ситуацию </a:t>
            </a:r>
          </a:p>
          <a:p>
            <a:endParaRPr lang="ru-RU" dirty="0"/>
          </a:p>
        </p:txBody>
      </p:sp>
    </p:spTree>
    <p:extLst>
      <p:ext uri="{BB962C8B-B14F-4D97-AF65-F5344CB8AC3E}">
        <p14:creationId xmlns:p14="http://schemas.microsoft.com/office/powerpoint/2010/main" val="1125702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57175"/>
          </a:xfrm>
        </p:spPr>
        <p:txBody>
          <a:bodyPr>
            <a:normAutofit fontScale="90000"/>
          </a:bodyPr>
          <a:lstStyle/>
          <a:p>
            <a:endParaRPr lang="ru-RU" dirty="0"/>
          </a:p>
        </p:txBody>
      </p:sp>
      <p:sp>
        <p:nvSpPr>
          <p:cNvPr id="3" name="Объект 2"/>
          <p:cNvSpPr>
            <a:spLocks noGrp="1"/>
          </p:cNvSpPr>
          <p:nvPr>
            <p:ph idx="1"/>
          </p:nvPr>
        </p:nvSpPr>
        <p:spPr>
          <a:xfrm>
            <a:off x="1064028" y="901700"/>
            <a:ext cx="9842269" cy="5275263"/>
          </a:xfrm>
        </p:spPr>
        <p:txBody>
          <a:bodyPr>
            <a:normAutofit fontScale="85000" lnSpcReduction="20000"/>
          </a:bodyPr>
          <a:lstStyle/>
          <a:p>
            <a:pPr fontAlgn="ctr"/>
            <a:r>
              <a:rPr lang="ru-RU" b="1" dirty="0"/>
              <a:t>Возраст </a:t>
            </a:r>
            <a:r>
              <a:rPr lang="ru-RU" b="1" dirty="0" smtClean="0"/>
              <a:t>детей</a:t>
            </a:r>
            <a:r>
              <a:rPr lang="ru-RU" dirty="0"/>
              <a:t> </a:t>
            </a:r>
            <a:r>
              <a:rPr lang="ru-RU" dirty="0" smtClean="0"/>
              <a:t> </a:t>
            </a:r>
            <a:r>
              <a:rPr lang="ru-RU" b="1" dirty="0" smtClean="0"/>
              <a:t>Характер </a:t>
            </a:r>
            <a:r>
              <a:rPr lang="ru-RU" b="1" dirty="0"/>
              <a:t>игровых действий</a:t>
            </a:r>
            <a:endParaRPr lang="ru-RU" dirty="0"/>
          </a:p>
          <a:p>
            <a:pPr fontAlgn="ctr"/>
            <a:r>
              <a:rPr lang="ru-RU" b="1" dirty="0"/>
              <a:t>Выполнение </a:t>
            </a:r>
            <a:r>
              <a:rPr lang="ru-RU" b="1" dirty="0" smtClean="0"/>
              <a:t>роли</a:t>
            </a:r>
            <a:r>
              <a:rPr lang="ru-RU" dirty="0"/>
              <a:t> </a:t>
            </a:r>
            <a:r>
              <a:rPr lang="ru-RU" dirty="0" smtClean="0"/>
              <a:t>    </a:t>
            </a:r>
            <a:r>
              <a:rPr lang="ru-RU" b="1" dirty="0" smtClean="0"/>
              <a:t>Развитие </a:t>
            </a:r>
            <a:r>
              <a:rPr lang="ru-RU" b="1" dirty="0"/>
              <a:t>сюжета в воображаемой ситуации</a:t>
            </a:r>
            <a:endParaRPr lang="ru-RU" dirty="0"/>
          </a:p>
          <a:p>
            <a:pPr fontAlgn="ctr"/>
            <a:r>
              <a:rPr lang="ru-RU" b="1" dirty="0"/>
              <a:t>5–6 лет</a:t>
            </a:r>
          </a:p>
          <a:p>
            <a:pPr fontAlgn="ctr"/>
            <a:r>
              <a:rPr lang="ru-RU" dirty="0"/>
              <a:t>Переход к ролевым действиям, отображающим социальные функции людей</a:t>
            </a:r>
          </a:p>
          <a:p>
            <a:pPr fontAlgn="ctr"/>
            <a:r>
              <a:rPr lang="ru-RU" dirty="0"/>
              <a:t>Роли распределяются до начала игры. Каждый ребенок придерживается своей роли до конца игры </a:t>
            </a:r>
          </a:p>
          <a:p>
            <a:pPr fontAlgn="ctr"/>
            <a:r>
              <a:rPr lang="ru-RU" dirty="0"/>
              <a:t>Цепочка игровых действий, объединенных одним сюжетом, который соответствует реальной логике действий взрослых </a:t>
            </a:r>
          </a:p>
          <a:p>
            <a:pPr fontAlgn="ctr"/>
            <a:r>
              <a:rPr lang="ru-RU" b="1" dirty="0"/>
              <a:t>6–7 лет</a:t>
            </a:r>
          </a:p>
          <a:p>
            <a:pPr fontAlgn="ctr"/>
            <a:r>
              <a:rPr lang="ru-RU" dirty="0"/>
              <a:t>Отображение в игровых действиях отношений между людьми (подчинение, сотрудничество). Техника игровых действий условна </a:t>
            </a:r>
          </a:p>
          <a:p>
            <a:pPr fontAlgn="ctr"/>
            <a:r>
              <a:rPr lang="ru-RU" dirty="0"/>
              <a:t>Не только роли, но и замысел игры проговариваются до ее начала</a:t>
            </a:r>
          </a:p>
          <a:p>
            <a:pPr fontAlgn="ctr"/>
            <a:r>
              <a:rPr lang="ru-RU" dirty="0"/>
              <a:t>Сюжет держится на воображаемой ситуации. Действия разнообразны и соответствуют реальным отношениям между людьми </a:t>
            </a:r>
          </a:p>
          <a:p>
            <a:endParaRPr lang="ru-RU" dirty="0"/>
          </a:p>
        </p:txBody>
      </p:sp>
    </p:spTree>
    <p:extLst>
      <p:ext uri="{BB962C8B-B14F-4D97-AF65-F5344CB8AC3E}">
        <p14:creationId xmlns:p14="http://schemas.microsoft.com/office/powerpoint/2010/main" val="2757287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pPr marL="0" indent="0">
              <a:buNone/>
            </a:pPr>
            <a:r>
              <a:rPr lang="ru-RU" dirty="0" smtClean="0">
                <a:solidFill>
                  <a:schemeClr val="tx2"/>
                </a:solidFill>
                <a:latin typeface="Arial Black" pitchFamily="34" charset="0"/>
              </a:rPr>
              <a:t>       </a:t>
            </a:r>
          </a:p>
          <a:p>
            <a:pPr marL="0" indent="0">
              <a:buNone/>
            </a:pPr>
            <a:endParaRPr lang="ru-RU" dirty="0">
              <a:solidFill>
                <a:schemeClr val="tx2"/>
              </a:solidFill>
              <a:latin typeface="Arial Black" pitchFamily="34" charset="0"/>
            </a:endParaRPr>
          </a:p>
          <a:p>
            <a:pPr marL="0" indent="0">
              <a:buNone/>
            </a:pPr>
            <a:r>
              <a:rPr lang="ru-RU" dirty="0" smtClean="0">
                <a:solidFill>
                  <a:schemeClr val="tx2"/>
                </a:solidFill>
                <a:latin typeface="Arial Black" pitchFamily="34" charset="0"/>
              </a:rPr>
              <a:t>           </a:t>
            </a:r>
            <a:r>
              <a:rPr lang="ru-RU" sz="4000" dirty="0" smtClean="0">
                <a:solidFill>
                  <a:schemeClr val="tx2"/>
                </a:solidFill>
                <a:latin typeface="Arial Black" pitchFamily="34" charset="0"/>
              </a:rPr>
              <a:t>Игры </a:t>
            </a:r>
            <a:r>
              <a:rPr lang="ru-RU" sz="4000" dirty="0">
                <a:solidFill>
                  <a:schemeClr val="tx2"/>
                </a:solidFill>
                <a:latin typeface="Arial Black" pitchFamily="34" charset="0"/>
              </a:rPr>
              <a:t>для разных возрастов</a:t>
            </a:r>
            <a:endParaRPr lang="ru-RU" sz="4000" dirty="0"/>
          </a:p>
        </p:txBody>
      </p:sp>
    </p:spTree>
    <p:extLst>
      <p:ext uri="{BB962C8B-B14F-4D97-AF65-F5344CB8AC3E}">
        <p14:creationId xmlns:p14="http://schemas.microsoft.com/office/powerpoint/2010/main" val="2857524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31908"/>
          </a:xfrm>
        </p:spPr>
        <p:txBody>
          <a:bodyPr/>
          <a:lstStyle/>
          <a:p>
            <a:r>
              <a:rPr lang="ru-RU" dirty="0" smtClean="0"/>
              <a:t>Сюжетно-ролевая игра— это</a:t>
            </a:r>
            <a:endParaRPr lang="ru-RU" dirty="0"/>
          </a:p>
        </p:txBody>
      </p:sp>
      <p:sp>
        <p:nvSpPr>
          <p:cNvPr id="3" name="Объект 2"/>
          <p:cNvSpPr>
            <a:spLocks noGrp="1"/>
          </p:cNvSpPr>
          <p:nvPr>
            <p:ph idx="1"/>
          </p:nvPr>
        </p:nvSpPr>
        <p:spPr>
          <a:xfrm>
            <a:off x="1180406" y="1197034"/>
            <a:ext cx="9559637" cy="4979929"/>
          </a:xfrm>
        </p:spPr>
        <p:txBody>
          <a:bodyPr/>
          <a:lstStyle/>
          <a:p>
            <a:pPr marL="0" indent="0">
              <a:buNone/>
            </a:pPr>
            <a:r>
              <a:rPr lang="ru-RU" u="sng" dirty="0" smtClean="0">
                <a:hlinkClick r:id="rId2"/>
              </a:rPr>
              <a:t>*ведущая деятельность</a:t>
            </a:r>
            <a:r>
              <a:rPr lang="ru-RU" dirty="0" smtClean="0"/>
              <a:t> дошкольного возраста. </a:t>
            </a:r>
          </a:p>
          <a:p>
            <a:pPr marL="0" indent="0">
              <a:buNone/>
            </a:pPr>
            <a:r>
              <a:rPr lang="ru-RU" dirty="0" smtClean="0"/>
              <a:t>*сюжетно-ролевая игра в развернутом виде представляет собой </a:t>
            </a:r>
            <a:r>
              <a:rPr lang="ru-RU" dirty="0" smtClean="0">
                <a:solidFill>
                  <a:schemeClr val="tx2">
                    <a:lumMod val="75000"/>
                  </a:schemeClr>
                </a:solidFill>
              </a:rPr>
              <a:t>деятельность </a:t>
            </a:r>
            <a:r>
              <a:rPr lang="ru-RU" dirty="0" smtClean="0"/>
              <a:t>в которой дети берут на себя роли взрослых и в обобщенной форме в специально создаваемых игровых условиях воспроизводят </a:t>
            </a:r>
            <a:r>
              <a:rPr lang="ru-RU" u="sng" dirty="0" smtClean="0">
                <a:hlinkClick r:id="rId3"/>
              </a:rPr>
              <a:t>деятельность</a:t>
            </a:r>
            <a:r>
              <a:rPr lang="ru-RU" dirty="0" smtClean="0"/>
              <a:t> взрослых и отношения между ними. </a:t>
            </a:r>
          </a:p>
          <a:p>
            <a:endParaRPr lang="ru-RU" dirty="0" smtClean="0"/>
          </a:p>
          <a:p>
            <a:pPr marL="0" indent="0">
              <a:buNone/>
            </a:pPr>
            <a:r>
              <a:rPr lang="ru-RU" i="1" dirty="0" smtClean="0"/>
              <a:t>Отечественные  психологи (А.В. </a:t>
            </a:r>
            <a:r>
              <a:rPr lang="ru-RU" i="1" dirty="0" err="1" smtClean="0"/>
              <a:t>Запорожц</a:t>
            </a:r>
            <a:r>
              <a:rPr lang="ru-RU" i="1" dirty="0" smtClean="0"/>
              <a:t>, Д.Б. </a:t>
            </a:r>
            <a:r>
              <a:rPr lang="ru-RU" i="1" dirty="0" err="1" smtClean="0"/>
              <a:t>Эльконин</a:t>
            </a:r>
            <a:r>
              <a:rPr lang="ru-RU" i="1" dirty="0" smtClean="0"/>
              <a:t>)</a:t>
            </a:r>
          </a:p>
          <a:p>
            <a:endParaRPr lang="zh-CN" altLang="en-US" dirty="0" smtClean="0"/>
          </a:p>
          <a:p>
            <a:endParaRPr lang="ru-RU" dirty="0"/>
          </a:p>
        </p:txBody>
      </p:sp>
    </p:spTree>
    <p:extLst>
      <p:ext uri="{BB962C8B-B14F-4D97-AF65-F5344CB8AC3E}">
        <p14:creationId xmlns:p14="http://schemas.microsoft.com/office/powerpoint/2010/main" val="266964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smtClean="0"/>
              <a:t> С малышами до трёх лет:</a:t>
            </a:r>
            <a:r>
              <a:rPr lang="ru-RU" dirty="0" smtClean="0"/>
              <a:t/>
            </a:r>
            <a:br>
              <a:rPr lang="ru-RU" dirty="0" smtClean="0"/>
            </a:br>
            <a:r>
              <a:rPr lang="ru-RU" dirty="0" smtClean="0"/>
              <a:t/>
            </a:r>
            <a:br>
              <a:rPr lang="ru-RU" dirty="0" smtClean="0"/>
            </a:br>
            <a:endParaRPr lang="ru-RU" dirty="0"/>
          </a:p>
        </p:txBody>
      </p:sp>
      <p:sp>
        <p:nvSpPr>
          <p:cNvPr id="3" name="Объект 2"/>
          <p:cNvSpPr>
            <a:spLocks noGrp="1"/>
          </p:cNvSpPr>
          <p:nvPr>
            <p:ph idx="1"/>
          </p:nvPr>
        </p:nvSpPr>
        <p:spPr/>
        <p:txBody>
          <a:bodyPr/>
          <a:lstStyle/>
          <a:p>
            <a:pPr lvl="0"/>
            <a:r>
              <a:rPr lang="ru-RU" dirty="0"/>
              <a:t>Уютное местечко с  подушками и </a:t>
            </a:r>
            <a:r>
              <a:rPr lang="ru-RU" dirty="0" smtClean="0"/>
              <a:t>мягкими </a:t>
            </a:r>
            <a:r>
              <a:rPr lang="ru-RU" dirty="0"/>
              <a:t>игрушками</a:t>
            </a:r>
          </a:p>
          <a:p>
            <a:pPr lvl="0"/>
            <a:r>
              <a:rPr lang="ru-RU" dirty="0"/>
              <a:t>Прятки или  кошки-мышки с участием мягких игрушек или домашних животных.</a:t>
            </a:r>
          </a:p>
          <a:p>
            <a:pPr lvl="0"/>
            <a:r>
              <a:rPr lang="ru-RU" dirty="0"/>
              <a:t>Водяные игрушки </a:t>
            </a:r>
            <a:r>
              <a:rPr lang="ru-RU" dirty="0" smtClean="0"/>
              <a:t>( с ситечками</a:t>
            </a:r>
            <a:r>
              <a:rPr lang="ru-RU" dirty="0"/>
              <a:t>, воронками,</a:t>
            </a:r>
            <a:br>
              <a:rPr lang="ru-RU" dirty="0"/>
            </a:br>
            <a:r>
              <a:rPr lang="ru-RU" dirty="0"/>
              <a:t>чашками и лодочками) </a:t>
            </a:r>
          </a:p>
          <a:p>
            <a:pPr lvl="0"/>
            <a:r>
              <a:rPr lang="ru-RU" dirty="0"/>
              <a:t>Почитайте вместе с ребенком его любимые книжки.</a:t>
            </a:r>
          </a:p>
          <a:p>
            <a:endParaRPr lang="ru-RU" dirty="0"/>
          </a:p>
        </p:txBody>
      </p:sp>
    </p:spTree>
    <p:extLst>
      <p:ext uri="{BB962C8B-B14F-4D97-AF65-F5344CB8AC3E}">
        <p14:creationId xmlns:p14="http://schemas.microsoft.com/office/powerpoint/2010/main" val="833675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28675"/>
          </a:xfrm>
        </p:spPr>
        <p:txBody>
          <a:bodyPr>
            <a:normAutofit fontScale="90000"/>
          </a:bodyPr>
          <a:lstStyle/>
          <a:p>
            <a:r>
              <a:rPr lang="ru-RU" b="1" i="1" dirty="0" smtClean="0"/>
              <a:t/>
            </a:r>
            <a:br>
              <a:rPr lang="ru-RU" b="1" i="1" dirty="0" smtClean="0"/>
            </a:br>
            <a:r>
              <a:rPr lang="ru-RU" b="1" i="1" dirty="0" smtClean="0"/>
              <a:t>С детьми от трёх до семи лет:</a:t>
            </a:r>
            <a:r>
              <a:rPr lang="ru-RU" dirty="0" smtClean="0"/>
              <a:t/>
            </a:r>
            <a:br>
              <a:rPr lang="ru-RU" dirty="0" smtClean="0"/>
            </a:br>
            <a:r>
              <a:rPr lang="ru-RU" dirty="0" smtClean="0"/>
              <a:t/>
            </a:r>
            <a:br>
              <a:rPr lang="ru-RU" dirty="0" smtClean="0"/>
            </a:br>
            <a:endParaRPr lang="ru-RU" dirty="0"/>
          </a:p>
        </p:txBody>
      </p:sp>
      <p:sp>
        <p:nvSpPr>
          <p:cNvPr id="3" name="Объект 2"/>
          <p:cNvSpPr>
            <a:spLocks noGrp="1"/>
          </p:cNvSpPr>
          <p:nvPr>
            <p:ph idx="1"/>
          </p:nvPr>
        </p:nvSpPr>
        <p:spPr>
          <a:xfrm>
            <a:off x="838200" y="1066800"/>
            <a:ext cx="10515600" cy="5110163"/>
          </a:xfrm>
        </p:spPr>
        <p:txBody>
          <a:bodyPr>
            <a:normAutofit fontScale="92500" lnSpcReduction="20000"/>
          </a:bodyPr>
          <a:lstStyle/>
          <a:p>
            <a:pPr lvl="0"/>
            <a:r>
              <a:rPr lang="ru-RU" dirty="0" smtClean="0"/>
              <a:t>Сыграйте для ребенка какую-нибудь роль из его любимого произведения. </a:t>
            </a:r>
          </a:p>
          <a:p>
            <a:pPr lvl="0"/>
            <a:r>
              <a:rPr lang="ru-RU" dirty="0" smtClean="0"/>
              <a:t>Песенки </a:t>
            </a:r>
          </a:p>
          <a:p>
            <a:pPr lvl="0"/>
            <a:r>
              <a:rPr lang="ru-RU" dirty="0" smtClean="0"/>
              <a:t>Считалочки.</a:t>
            </a:r>
          </a:p>
          <a:p>
            <a:pPr lvl="0"/>
            <a:r>
              <a:rPr lang="ru-RU" dirty="0" smtClean="0"/>
              <a:t>Имитируйте вместе «танцы» животных</a:t>
            </a:r>
          </a:p>
          <a:p>
            <a:pPr lvl="0"/>
            <a:r>
              <a:rPr lang="ru-RU" dirty="0" smtClean="0"/>
              <a:t>Постройте вместе домики из песка или конструктора.</a:t>
            </a:r>
          </a:p>
          <a:p>
            <a:pPr lvl="0"/>
            <a:r>
              <a:rPr lang="ru-RU" dirty="0" smtClean="0"/>
              <a:t>Аудиозаписи детских произведений.</a:t>
            </a:r>
          </a:p>
          <a:p>
            <a:pPr lvl="0"/>
            <a:r>
              <a:rPr lang="ru-RU" dirty="0" smtClean="0"/>
              <a:t>Настольные игры.</a:t>
            </a:r>
          </a:p>
          <a:p>
            <a:pPr lvl="0"/>
            <a:r>
              <a:rPr lang="ru-RU" dirty="0" smtClean="0"/>
              <a:t>Передачи о природе, животных или путешествиях.</a:t>
            </a:r>
          </a:p>
          <a:p>
            <a:pPr lvl="0"/>
            <a:r>
              <a:rPr lang="ru-RU" dirty="0" smtClean="0"/>
              <a:t>Загадки.</a:t>
            </a:r>
          </a:p>
          <a:p>
            <a:pPr lvl="0"/>
            <a:r>
              <a:rPr lang="ru-RU" dirty="0" smtClean="0"/>
              <a:t>Прочитайте и сыграйте роли ваших любимых персонажей из книг.</a:t>
            </a:r>
          </a:p>
          <a:p>
            <a:pPr lvl="0"/>
            <a:r>
              <a:rPr lang="ru-RU" dirty="0" smtClean="0"/>
              <a:t>Мяч.</a:t>
            </a:r>
          </a:p>
          <a:p>
            <a:r>
              <a:rPr lang="ru-RU" dirty="0" smtClean="0"/>
              <a:t>Пантомимы.</a:t>
            </a:r>
            <a:endParaRPr lang="ru-RU" dirty="0"/>
          </a:p>
        </p:txBody>
      </p:sp>
    </p:spTree>
    <p:extLst>
      <p:ext uri="{BB962C8B-B14F-4D97-AF65-F5344CB8AC3E}">
        <p14:creationId xmlns:p14="http://schemas.microsoft.com/office/powerpoint/2010/main" val="28769699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smtClean="0"/>
              <a:t>С детьми от шести до семи лет</a:t>
            </a:r>
            <a:r>
              <a:rPr lang="zh-CN" altLang="en-US" dirty="0" smtClean="0"/>
              <a:t/>
            </a:r>
            <a:br>
              <a:rPr lang="zh-CN" altLang="en-US" dirty="0" smtClean="0"/>
            </a:br>
            <a:r>
              <a:rPr lang="ru-RU" dirty="0" smtClean="0"/>
              <a:t/>
            </a:r>
            <a:br>
              <a:rPr lang="ru-RU" dirty="0" smtClean="0"/>
            </a:br>
            <a:endParaRPr lang="ru-RU" dirty="0"/>
          </a:p>
        </p:txBody>
      </p:sp>
      <p:sp>
        <p:nvSpPr>
          <p:cNvPr id="3" name="Объект 2"/>
          <p:cNvSpPr>
            <a:spLocks noGrp="1"/>
          </p:cNvSpPr>
          <p:nvPr>
            <p:ph idx="1"/>
          </p:nvPr>
        </p:nvSpPr>
        <p:spPr/>
        <p:txBody>
          <a:bodyPr/>
          <a:lstStyle/>
          <a:p>
            <a:pPr marL="0" indent="0">
              <a:buNone/>
            </a:pPr>
            <a:r>
              <a:rPr lang="ru-RU" dirty="0" smtClean="0"/>
              <a:t>Важно играть с ребёнком, особенно в годы подготовки к школе:</a:t>
            </a:r>
          </a:p>
          <a:p>
            <a:r>
              <a:rPr lang="ru-RU" dirty="0" smtClean="0"/>
              <a:t>В игре дети:</a:t>
            </a:r>
          </a:p>
          <a:p>
            <a:r>
              <a:rPr lang="ru-RU" dirty="0" smtClean="0"/>
              <a:t>- учатся применять имеющиеся у них знания;</a:t>
            </a:r>
          </a:p>
          <a:p>
            <a:r>
              <a:rPr lang="ru-RU" dirty="0" smtClean="0"/>
              <a:t>-ставятся перед необходимостью поиска новых знаний;</a:t>
            </a:r>
          </a:p>
          <a:p>
            <a:r>
              <a:rPr lang="ru-RU" dirty="0" smtClean="0"/>
              <a:t>-получают богатый чувственный опыт, прежде всего касающийся свойств и качеств разнообразных предметов, окружающих их. </a:t>
            </a:r>
          </a:p>
          <a:p>
            <a:endParaRPr lang="ru-RU" dirty="0"/>
          </a:p>
        </p:txBody>
      </p:sp>
    </p:spTree>
    <p:extLst>
      <p:ext uri="{BB962C8B-B14F-4D97-AF65-F5344CB8AC3E}">
        <p14:creationId xmlns:p14="http://schemas.microsoft.com/office/powerpoint/2010/main" val="1056718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15900"/>
            <a:ext cx="10515600" cy="1473200"/>
          </a:xfrm>
        </p:spPr>
        <p:txBody>
          <a:bodyPr>
            <a:normAutofit fontScale="90000"/>
          </a:bodyPr>
          <a:lstStyle/>
          <a:p>
            <a:r>
              <a:rPr lang="ru-RU" b="1" i="1" dirty="0" smtClean="0"/>
              <a:t/>
            </a:r>
            <a:br>
              <a:rPr lang="ru-RU" b="1" i="1" dirty="0" smtClean="0"/>
            </a:br>
            <a:r>
              <a:rPr lang="ru-RU" b="1" i="1" dirty="0" smtClean="0"/>
              <a:t/>
            </a:r>
            <a:br>
              <a:rPr lang="ru-RU" b="1" i="1" dirty="0" smtClean="0"/>
            </a:br>
            <a:r>
              <a:rPr lang="ru-RU" b="1" i="1" dirty="0" smtClean="0"/>
              <a:t>С детьми от шести до семи лет</a:t>
            </a:r>
            <a:r>
              <a:rPr lang="zh-CN" altLang="en-US" dirty="0" smtClean="0"/>
              <a:t/>
            </a:r>
            <a:br>
              <a:rPr lang="zh-CN" altLang="en-US" dirty="0" smtClean="0"/>
            </a:br>
            <a:r>
              <a:rPr lang="ru-RU" dirty="0" smtClean="0"/>
              <a:t/>
            </a:r>
            <a:br>
              <a:rPr lang="ru-RU" dirty="0" smtClean="0"/>
            </a:br>
            <a:endParaRPr lang="ru-RU" dirty="0"/>
          </a:p>
        </p:txBody>
      </p:sp>
      <p:sp>
        <p:nvSpPr>
          <p:cNvPr id="3" name="Объект 2"/>
          <p:cNvSpPr>
            <a:spLocks noGrp="1"/>
          </p:cNvSpPr>
          <p:nvPr>
            <p:ph idx="1"/>
          </p:nvPr>
        </p:nvSpPr>
        <p:spPr>
          <a:xfrm>
            <a:off x="838200" y="1460500"/>
            <a:ext cx="10515600" cy="4716463"/>
          </a:xfrm>
        </p:spPr>
        <p:txBody>
          <a:bodyPr>
            <a:normAutofit/>
          </a:bodyPr>
          <a:lstStyle/>
          <a:p>
            <a:r>
              <a:rPr lang="ru-RU" dirty="0" smtClean="0"/>
              <a:t>внимание, память, сосредоточенность </a:t>
            </a:r>
            <a:r>
              <a:rPr lang="ru-RU" b="1" dirty="0" smtClean="0"/>
              <a:t>(«Кто ушёл?», «Что изменилось?», «Что спрятали?», «Какой картинки не хватает?», «Сделай также»);</a:t>
            </a:r>
          </a:p>
          <a:p>
            <a:r>
              <a:rPr lang="ru-RU" dirty="0" smtClean="0"/>
              <a:t>-развивают детские представления о качествах и свойствах предметов </a:t>
            </a:r>
            <a:r>
              <a:rPr lang="ru-RU" b="1" dirty="0" smtClean="0"/>
              <a:t>(«Что из чего сделано», «Магазин «Ткани», «Угадай на ощупь», «Угадай на вкус», «Найди такой же предмет»( по цвету, величине, форме);</a:t>
            </a:r>
          </a:p>
          <a:p>
            <a:r>
              <a:rPr lang="ru-RU" dirty="0" smtClean="0"/>
              <a:t>-развивают логическое мышление </a:t>
            </a:r>
            <a:r>
              <a:rPr lang="ru-RU" b="1" dirty="0" smtClean="0"/>
              <a:t>(«Что сначала, что потом», «Времена года», шашки, шахматы, «Сравни по величине») и </a:t>
            </a:r>
            <a:r>
              <a:rPr lang="ru-RU" dirty="0" smtClean="0"/>
              <a:t>речь</a:t>
            </a:r>
            <a:r>
              <a:rPr lang="ru-RU" b="1" dirty="0" smtClean="0"/>
              <a:t> («Слова наоборот», «Синонимы», «Придумывание стихов»)</a:t>
            </a:r>
            <a:r>
              <a:rPr lang="ru-RU" dirty="0" smtClean="0"/>
              <a:t>.</a:t>
            </a:r>
          </a:p>
          <a:p>
            <a:endParaRPr lang="ru-RU" dirty="0"/>
          </a:p>
        </p:txBody>
      </p:sp>
    </p:spTree>
    <p:extLst>
      <p:ext uri="{BB962C8B-B14F-4D97-AF65-F5344CB8AC3E}">
        <p14:creationId xmlns:p14="http://schemas.microsoft.com/office/powerpoint/2010/main" val="3129464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a:bodyPr>
          <a:lstStyle/>
          <a:p>
            <a:pPr marL="0" indent="0" algn="ctr">
              <a:buNone/>
            </a:pPr>
            <a:r>
              <a:rPr lang="ru-RU" sz="6000" b="1" dirty="0" smtClean="0">
                <a:solidFill>
                  <a:schemeClr val="tx2">
                    <a:lumMod val="75000"/>
                  </a:schemeClr>
                </a:solidFill>
              </a:rPr>
              <a:t>Играйте вместе с детьми</a:t>
            </a:r>
          </a:p>
          <a:p>
            <a:pPr marL="0" indent="0" algn="ctr">
              <a:buNone/>
            </a:pPr>
            <a:r>
              <a:rPr lang="ru-RU" sz="6000" b="1" dirty="0" smtClean="0">
                <a:solidFill>
                  <a:schemeClr val="tx2">
                    <a:lumMod val="75000"/>
                  </a:schemeClr>
                </a:solidFill>
              </a:rPr>
              <a:t>-это улучшает взаимопонимание</a:t>
            </a:r>
            <a:endParaRPr lang="ru-RU" sz="6000" b="1" dirty="0"/>
          </a:p>
        </p:txBody>
      </p:sp>
    </p:spTree>
    <p:extLst>
      <p:ext uri="{BB962C8B-B14F-4D97-AF65-F5344CB8AC3E}">
        <p14:creationId xmlns:p14="http://schemas.microsoft.com/office/powerpoint/2010/main" val="2963173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1. Соблюдение правил</a:t>
            </a:r>
            <a:r>
              <a:rPr lang="ru-RU" b="1" dirty="0"/>
              <a:t> </a:t>
            </a:r>
            <a:r>
              <a:rPr lang="ru-RU" b="1" dirty="0" smtClean="0"/>
              <a:t>в игре</a:t>
            </a:r>
            <a:endParaRPr lang="ru-RU" b="1" dirty="0"/>
          </a:p>
        </p:txBody>
      </p:sp>
      <p:sp>
        <p:nvSpPr>
          <p:cNvPr id="3" name="Объект 2"/>
          <p:cNvSpPr>
            <a:spLocks noGrp="1"/>
          </p:cNvSpPr>
          <p:nvPr>
            <p:ph idx="1"/>
          </p:nvPr>
        </p:nvSpPr>
        <p:spPr>
          <a:xfrm>
            <a:off x="1695796" y="1825625"/>
            <a:ext cx="8911244" cy="4351338"/>
          </a:xfrm>
        </p:spPr>
        <p:txBody>
          <a:bodyPr/>
          <a:lstStyle/>
          <a:p>
            <a:r>
              <a:rPr lang="ru-RU" dirty="0" smtClean="0"/>
              <a:t>Правила регламентируют действия ребенка и взрослого и говорят, что иногда надо делать то, чего совсем не хочется. </a:t>
            </a:r>
          </a:p>
          <a:p>
            <a:pPr marL="0" indent="0">
              <a:buNone/>
            </a:pPr>
            <a:endParaRPr lang="ru-RU" dirty="0" smtClean="0"/>
          </a:p>
          <a:p>
            <a:r>
              <a:rPr lang="ru-RU" dirty="0" smtClean="0"/>
              <a:t>Осваивая в игре правила ролевого поведения, ребенок осваивает и моральные нормы, заключенные в роли</a:t>
            </a:r>
            <a:endParaRPr lang="ru-RU" dirty="0"/>
          </a:p>
        </p:txBody>
      </p:sp>
    </p:spTree>
    <p:extLst>
      <p:ext uri="{BB962C8B-B14F-4D97-AF65-F5344CB8AC3E}">
        <p14:creationId xmlns:p14="http://schemas.microsoft.com/office/powerpoint/2010/main" val="3305991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2. Присвоение социального мотива игр</a:t>
            </a:r>
            <a:br>
              <a:rPr lang="ru-RU" b="1" dirty="0" smtClean="0"/>
            </a:br>
            <a:endParaRPr lang="ru-RU" dirty="0"/>
          </a:p>
        </p:txBody>
      </p:sp>
      <p:sp>
        <p:nvSpPr>
          <p:cNvPr id="3" name="Объект 2"/>
          <p:cNvSpPr>
            <a:spLocks noGrp="1"/>
          </p:cNvSpPr>
          <p:nvPr>
            <p:ph idx="1"/>
          </p:nvPr>
        </p:nvSpPr>
        <p:spPr>
          <a:xfrm>
            <a:off x="1895302" y="1313411"/>
            <a:ext cx="9458498" cy="4863552"/>
          </a:xfrm>
        </p:spPr>
        <p:txBody>
          <a:bodyPr/>
          <a:lstStyle/>
          <a:p>
            <a:pPr marL="0" indent="0">
              <a:buNone/>
            </a:pPr>
            <a:r>
              <a:rPr lang="ru-RU" dirty="0" smtClean="0"/>
              <a:t>Это возможность оказаться в мире взрослых и самому разобраться в системе их отношений. </a:t>
            </a:r>
          </a:p>
          <a:p>
            <a:endParaRPr lang="ru-RU" dirty="0"/>
          </a:p>
        </p:txBody>
      </p:sp>
      <p:pic>
        <p:nvPicPr>
          <p:cNvPr id="4" name="Picture 2" descr="https://thumbs.dreamstime.com/b/%D0%B8%D0%B3%D1%80%D0%B0%D1%82%D1%8C-%D0%BC%D0%B0%D1%82%D0%B8-%D0%B4%D0%BE%D0%BA%D1%82%D0%BE%D1%80%D0%B0-%D0%B4%D0%BE%D1%87%D0%B8-2558157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0535" y="2199821"/>
            <a:ext cx="5205264" cy="3468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2535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3. Эмоциональное развитие</a:t>
            </a:r>
            <a:br>
              <a:rPr lang="ru-RU" b="1" dirty="0" smtClean="0"/>
            </a:br>
            <a:endParaRPr lang="ru-RU" dirty="0"/>
          </a:p>
        </p:txBody>
      </p:sp>
      <p:sp>
        <p:nvSpPr>
          <p:cNvPr id="3" name="Объект 2"/>
          <p:cNvSpPr>
            <a:spLocks noGrp="1"/>
          </p:cNvSpPr>
          <p:nvPr>
            <p:ph idx="1"/>
          </p:nvPr>
        </p:nvSpPr>
        <p:spPr>
          <a:xfrm>
            <a:off x="1413164" y="1825625"/>
            <a:ext cx="8961120" cy="4351338"/>
          </a:xfrm>
        </p:spPr>
        <p:txBody>
          <a:bodyPr/>
          <a:lstStyle/>
          <a:p>
            <a:pPr marL="0" indent="0">
              <a:buNone/>
            </a:pPr>
            <a:r>
              <a:rPr lang="ru-RU" dirty="0"/>
              <a:t>Игра ребенка очень богата эмоциями, причем часто теми, которые в жизни ему еще недоступны. Ребенок отличает игру от действительности, в речи дошкольников часто присутствуют слова «как будто», «понарошку», «по правде», но несмотря на это, игровые переживания всегда искренни. </a:t>
            </a:r>
          </a:p>
          <a:p>
            <a:endParaRPr lang="zh-CN" altLang="en-US" dirty="0" smtClean="0"/>
          </a:p>
          <a:p>
            <a:endParaRPr lang="ru-RU" dirty="0"/>
          </a:p>
        </p:txBody>
      </p:sp>
    </p:spTree>
    <p:extLst>
      <p:ext uri="{BB962C8B-B14F-4D97-AF65-F5344CB8AC3E}">
        <p14:creationId xmlns:p14="http://schemas.microsoft.com/office/powerpoint/2010/main" val="394994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819275"/>
          </a:xfrm>
        </p:spPr>
        <p:txBody>
          <a:bodyPr>
            <a:normAutofit fontScale="90000"/>
          </a:bodyPr>
          <a:lstStyle/>
          <a:p>
            <a:r>
              <a:rPr lang="ru-RU" sz="3200" b="1" i="1" dirty="0" smtClean="0">
                <a:solidFill>
                  <a:srgbClr val="FF0000"/>
                </a:solidFill>
              </a:rPr>
              <a:t>«Ребенок, создавая в ходе ролевой игры воображаемые ситуации, испытывает самые настоящие чувства». </a:t>
            </a:r>
            <a:br>
              <a:rPr lang="ru-RU" sz="3200" b="1" i="1" dirty="0" smtClean="0">
                <a:solidFill>
                  <a:srgbClr val="FF0000"/>
                </a:solidFill>
              </a:rPr>
            </a:br>
            <a:r>
              <a:rPr lang="ru-RU" sz="3200" b="1" i="1" dirty="0" smtClean="0">
                <a:solidFill>
                  <a:srgbClr val="FF0000"/>
                </a:solidFill>
              </a:rPr>
              <a:t>                                                                                      Л.С. Выготский</a:t>
            </a:r>
            <a:r>
              <a:rPr lang="ru-RU" sz="3200" dirty="0" smtClean="0"/>
              <a:t/>
            </a:r>
            <a:br>
              <a:rPr lang="ru-RU" sz="3200" dirty="0" smtClean="0"/>
            </a:br>
            <a:endParaRPr lang="ru-RU" sz="3200" dirty="0"/>
          </a:p>
        </p:txBody>
      </p:sp>
      <p:pic>
        <p:nvPicPr>
          <p:cNvPr id="4" name="Picture 2" descr="https://ic.pics.livejournal.com/minskblog1/81937060/278513/278513_original.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832101" y="2122868"/>
            <a:ext cx="6295276" cy="42017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0688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66642"/>
          </a:xfrm>
        </p:spPr>
        <p:txBody>
          <a:bodyPr>
            <a:normAutofit fontScale="90000"/>
          </a:bodyPr>
          <a:lstStyle/>
          <a:p>
            <a:endParaRPr lang="ru-RU" dirty="0"/>
          </a:p>
        </p:txBody>
      </p:sp>
      <p:sp>
        <p:nvSpPr>
          <p:cNvPr id="3" name="Объект 2"/>
          <p:cNvSpPr>
            <a:spLocks noGrp="1"/>
          </p:cNvSpPr>
          <p:nvPr>
            <p:ph idx="1"/>
          </p:nvPr>
        </p:nvSpPr>
        <p:spPr>
          <a:xfrm>
            <a:off x="1363286" y="1180407"/>
            <a:ext cx="9990513" cy="4996556"/>
          </a:xfrm>
        </p:spPr>
        <p:txBody>
          <a:bodyPr/>
          <a:lstStyle/>
          <a:p>
            <a:r>
              <a:rPr lang="ru-RU" dirty="0"/>
              <a:t>По мере усложнения игры и игрового замысла чувства детей становятся все более осознанными и сложными. </a:t>
            </a:r>
          </a:p>
          <a:p>
            <a:r>
              <a:rPr lang="ru-RU" dirty="0"/>
              <a:t>Сюжетно-ролевая игра — это школа чувств, в которой формируется эмоциональный мир ребенка. </a:t>
            </a:r>
          </a:p>
          <a:p>
            <a:endParaRPr lang="ru-RU" dirty="0"/>
          </a:p>
        </p:txBody>
      </p:sp>
      <p:pic>
        <p:nvPicPr>
          <p:cNvPr id="4" name="Picture 2" descr="https://moi-universitet.ru/image/catalog/Blog2/kak-zanyatiya-s-detmi-teatralnoj-deyatelnostyu-mogut-pomoch-sohranit-ih-zdorov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40626" y="3150124"/>
            <a:ext cx="3772644" cy="30268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5366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4. Развитие интеллекта</a:t>
            </a:r>
            <a:endParaRPr lang="ru-RU" dirty="0"/>
          </a:p>
        </p:txBody>
      </p:sp>
      <p:sp>
        <p:nvSpPr>
          <p:cNvPr id="3" name="Объект 2"/>
          <p:cNvSpPr>
            <a:spLocks noGrp="1"/>
          </p:cNvSpPr>
          <p:nvPr>
            <p:ph idx="1"/>
          </p:nvPr>
        </p:nvSpPr>
        <p:spPr>
          <a:xfrm>
            <a:off x="1230284" y="1825625"/>
            <a:ext cx="9277003" cy="4351338"/>
          </a:xfrm>
        </p:spPr>
        <p:txBody>
          <a:bodyPr/>
          <a:lstStyle/>
          <a:p>
            <a:r>
              <a:rPr lang="ru-RU" dirty="0"/>
              <a:t>Развитие замысла в сюжетно-ролевой игре связано с общим умственным развитием ребенка, формированием его интересов .</a:t>
            </a:r>
          </a:p>
          <a:p>
            <a:r>
              <a:rPr lang="ru-RU" dirty="0"/>
              <a:t>Продолжительное пребывание ребенка в одной роли заставляет его глубже вникнуть в смысл того, что он изображает. </a:t>
            </a:r>
          </a:p>
          <a:p>
            <a:endParaRPr lang="ru-RU" dirty="0"/>
          </a:p>
        </p:txBody>
      </p:sp>
    </p:spTree>
    <p:extLst>
      <p:ext uri="{BB962C8B-B14F-4D97-AF65-F5344CB8AC3E}">
        <p14:creationId xmlns:p14="http://schemas.microsoft.com/office/powerpoint/2010/main" val="2974299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260475"/>
          </a:xfrm>
        </p:spPr>
        <p:txBody>
          <a:bodyPr>
            <a:normAutofit fontScale="90000"/>
          </a:bodyPr>
          <a:lstStyle/>
          <a:p>
            <a:r>
              <a:rPr lang="ru-RU" b="1" dirty="0" smtClean="0"/>
              <a:t>5. Развитие воображения и творчества</a:t>
            </a:r>
            <a:br>
              <a:rPr lang="ru-RU" b="1" dirty="0" smtClean="0"/>
            </a:br>
            <a:endParaRPr lang="ru-RU" dirty="0"/>
          </a:p>
        </p:txBody>
      </p:sp>
      <p:sp>
        <p:nvSpPr>
          <p:cNvPr id="3" name="Объект 2"/>
          <p:cNvSpPr>
            <a:spLocks noGrp="1"/>
          </p:cNvSpPr>
          <p:nvPr>
            <p:ph idx="1"/>
          </p:nvPr>
        </p:nvSpPr>
        <p:spPr>
          <a:xfrm>
            <a:off x="2510444" y="1308100"/>
            <a:ext cx="7498080" cy="4868863"/>
          </a:xfrm>
        </p:spPr>
        <p:txBody>
          <a:bodyPr/>
          <a:lstStyle/>
          <a:p>
            <a:r>
              <a:rPr lang="ru-RU" dirty="0" smtClean="0"/>
              <a:t>Во время игры у детей возникают новые идеи и образы.</a:t>
            </a:r>
          </a:p>
          <a:p>
            <a:pPr marL="0" indent="0">
              <a:buNone/>
            </a:pPr>
            <a:r>
              <a:rPr lang="ru-RU" dirty="0" smtClean="0"/>
              <a:t> </a:t>
            </a:r>
          </a:p>
          <a:p>
            <a:r>
              <a:rPr lang="ru-RU" dirty="0" smtClean="0"/>
              <a:t>Развитие игрового творчества проявляется и в комбинировании различных жизненных впечатлений в содержании игры.</a:t>
            </a:r>
          </a:p>
          <a:p>
            <a:endParaRPr lang="ru-RU" dirty="0"/>
          </a:p>
        </p:txBody>
      </p:sp>
    </p:spTree>
    <p:extLst>
      <p:ext uri="{BB962C8B-B14F-4D97-AF65-F5344CB8AC3E}">
        <p14:creationId xmlns:p14="http://schemas.microsoft.com/office/powerpoint/2010/main" val="258696918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437</Words>
  <Application>Microsoft Office PowerPoint</Application>
  <PresentationFormat>Широкоэкранный</PresentationFormat>
  <Paragraphs>116</Paragraphs>
  <Slides>24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24</vt:i4>
      </vt:variant>
    </vt:vector>
  </HeadingPairs>
  <TitlesOfParts>
    <vt:vector size="31" baseType="lpstr">
      <vt:lpstr>Batang</vt:lpstr>
      <vt:lpstr>宋体</vt:lpstr>
      <vt:lpstr>Arial</vt:lpstr>
      <vt:lpstr>Arial Black</vt:lpstr>
      <vt:lpstr>Calibri</vt:lpstr>
      <vt:lpstr>Calibri Light</vt:lpstr>
      <vt:lpstr>Тема Office</vt:lpstr>
      <vt:lpstr>«Сюжетно-ролевая игра  основа всестороннего развития ребенка»  </vt:lpstr>
      <vt:lpstr>Сюжетно-ролевая игра— это</vt:lpstr>
      <vt:lpstr>1. Соблюдение правил в игре</vt:lpstr>
      <vt:lpstr>2. Присвоение социального мотива игр </vt:lpstr>
      <vt:lpstr>3. Эмоциональное развитие </vt:lpstr>
      <vt:lpstr>«Ребенок, создавая в ходе ролевой игры воображаемые ситуации, испытывает самые настоящие чувства».                                                                                        Л.С. Выготский </vt:lpstr>
      <vt:lpstr>Презентация PowerPoint</vt:lpstr>
      <vt:lpstr>4. Развитие интеллекта</vt:lpstr>
      <vt:lpstr>5. Развитие воображения и творчества </vt:lpstr>
      <vt:lpstr>Презентация PowerPoint</vt:lpstr>
      <vt:lpstr>6. Развитие речи</vt:lpstr>
      <vt:lpstr>Презентация PowerPoint</vt:lpstr>
      <vt:lpstr>Презентация PowerPoint</vt:lpstr>
      <vt:lpstr>7.Развитие самостоятельности</vt:lpstr>
      <vt:lpstr>Виды игр  </vt:lpstr>
      <vt:lpstr>Виды игр , содержание </vt:lpstr>
      <vt:lpstr>Развитие игры на разных возрастных этапах  (концепция Н.Я. Михайленко)</vt:lpstr>
      <vt:lpstr>Презентация PowerPoint</vt:lpstr>
      <vt:lpstr>Презентация PowerPoint</vt:lpstr>
      <vt:lpstr> С малышами до трёх лет:  </vt:lpstr>
      <vt:lpstr> С детьми от трёх до семи лет:  </vt:lpstr>
      <vt:lpstr>С детьми от шести до семи лет  </vt:lpstr>
      <vt:lpstr>  С детьми от шести до семи лет  </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8</cp:revision>
  <dcterms:created xsi:type="dcterms:W3CDTF">2020-10-29T19:09:25Z</dcterms:created>
  <dcterms:modified xsi:type="dcterms:W3CDTF">2021-03-14T09:17:36Z</dcterms:modified>
</cp:coreProperties>
</file>