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0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74" r:id="rId10"/>
    <p:sldId id="264" r:id="rId11"/>
    <p:sldId id="265" r:id="rId12"/>
    <p:sldId id="267" r:id="rId13"/>
    <p:sldId id="266" r:id="rId14"/>
    <p:sldId id="268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06666"/>
    <a:srgbClr val="0099CC"/>
    <a:srgbClr val="3366CC"/>
    <a:srgbClr val="660033"/>
    <a:srgbClr val="003399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71" d="100"/>
          <a:sy n="71" d="100"/>
        </p:scale>
        <p:origin x="1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DCAE8-C122-412C-B657-E177F708141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F0835-5D15-4E68-BF7C-780E2DA36E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527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0835-5D15-4E68-BF7C-780E2DA36E64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999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7DDD2-CD40-464E-BCB3-223DDAD687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7A4B3-F2FE-46B5-8EDC-CC55D147B95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B6DA0-3AE5-4C8A-B167-7F67B5E46D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3C41-8252-4CE6-AE5D-13B6326D96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95704-1695-47AA-B80E-9AD234717AC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4D9B-80DB-4168-98AD-CF532CE9DD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EBC5D-3868-449B-A89D-35D5F006D20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A53E-7788-4B9E-A619-779A1A7F098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04EAE-C510-4E95-9824-ED2845C2686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BF5D-FBBB-4877-AB97-E56DA4929B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F94DD-FB7A-4E34-9B72-0CF1C8253F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FDEE3-3E05-4A66-9B60-0A20B037DF6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00199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Трудовое </a:t>
            </a:r>
            <a:r>
              <a:rPr lang="ru-RU" sz="3600" b="1" dirty="0" smtClean="0">
                <a:solidFill>
                  <a:srgbClr val="FF0000"/>
                </a:solidFill>
              </a:rPr>
              <a:t>воспитание </a:t>
            </a:r>
            <a:r>
              <a:rPr lang="ru-RU" sz="3600" b="1" dirty="0" smtClean="0">
                <a:solidFill>
                  <a:srgbClr val="FF0000"/>
                </a:solidFill>
              </a:rPr>
              <a:t>–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как </a:t>
            </a:r>
            <a:r>
              <a:rPr lang="ru-RU" sz="3600" b="1" dirty="0" smtClean="0">
                <a:solidFill>
                  <a:srgbClr val="FF0000"/>
                </a:solidFill>
              </a:rPr>
              <a:t>средство социализации дошкольников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501008"/>
            <a:ext cx="5544616" cy="2497832"/>
          </a:xfrm>
        </p:spPr>
        <p:txBody>
          <a:bodyPr/>
          <a:lstStyle/>
          <a:p>
            <a:pPr algn="r"/>
            <a:r>
              <a:rPr lang="ru-RU" sz="2400" dirty="0" smtClean="0">
                <a:solidFill>
                  <a:srgbClr val="002060"/>
                </a:solidFill>
              </a:rPr>
              <a:t>Презентацию подготовила: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</a:rPr>
              <a:t> старший </a:t>
            </a:r>
            <a:r>
              <a:rPr lang="ru-RU" sz="2400" dirty="0" smtClean="0">
                <a:solidFill>
                  <a:srgbClr val="002060"/>
                </a:solidFill>
              </a:rPr>
              <a:t>воспитатель МДОУ </a:t>
            </a:r>
            <a:r>
              <a:rPr lang="ru-RU" sz="2400" dirty="0" smtClean="0">
                <a:solidFill>
                  <a:srgbClr val="002060"/>
                </a:solidFill>
              </a:rPr>
              <a:t>«Детский сад </a:t>
            </a:r>
            <a:r>
              <a:rPr lang="ru-RU" sz="2400" dirty="0" smtClean="0">
                <a:solidFill>
                  <a:srgbClr val="002060"/>
                </a:solidFill>
              </a:rPr>
              <a:t>« Светлячок</a:t>
            </a:r>
            <a:r>
              <a:rPr lang="ru-RU" sz="2400" dirty="0" smtClean="0">
                <a:solidFill>
                  <a:srgbClr val="002060"/>
                </a:solidFill>
              </a:rPr>
              <a:t>»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r"/>
            <a:r>
              <a:rPr lang="ru-RU" sz="2400" dirty="0" err="1" smtClean="0">
                <a:solidFill>
                  <a:srgbClr val="002060"/>
                </a:solidFill>
              </a:rPr>
              <a:t>Коскина</a:t>
            </a:r>
            <a:r>
              <a:rPr lang="ru-RU" sz="2400" dirty="0" smtClean="0">
                <a:solidFill>
                  <a:srgbClr val="002060"/>
                </a:solidFill>
              </a:rPr>
              <a:t> Н. А.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836712"/>
            <a:ext cx="7056784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Ручной и художественный </a:t>
            </a:r>
            <a:r>
              <a:rPr lang="ru-RU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труд-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 на удовлетворение эстетических потребностей человека, развивает конструктивные и творческие способности детей.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- изготовление поделок из природного материала, бумаги, картона, ткани, дерева. </a:t>
            </a:r>
            <a:endParaRPr lang="en-US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Художественный труд в дошкольном учреждении представлен в двух направлениях: </a:t>
            </a:r>
          </a:p>
          <a:p>
            <a:pPr marL="342900" indent="-3429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изготовление поделок, </a:t>
            </a:r>
          </a:p>
          <a:p>
            <a:pPr marL="342900" indent="-3429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украшение своими изделиями помещения группы к праздникам, оформление выставок и т.д.</a:t>
            </a:r>
          </a:p>
          <a:p>
            <a:pPr>
              <a:lnSpc>
                <a:spcPct val="150000"/>
              </a:lnSpc>
            </a:pP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908720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Самообслуживание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труд ребенка, направленный на обслуживание самого себя (одевание, раздевание, прием пищи, уборка постели, игрушек,  подготовка рабочего места, санитарно-гигиенические </a:t>
            </a: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процедуры и т.д.)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852936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Общественная значимость: </a:t>
            </a:r>
          </a:p>
          <a:p>
            <a:pPr>
              <a:buClr>
                <a:srgbClr val="C00000"/>
              </a:buClr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- освобождает других от обслуживания себя; </a:t>
            </a:r>
          </a:p>
          <a:p>
            <a:pPr>
              <a:buClr>
                <a:srgbClr val="C00000"/>
              </a:buClr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- ребёнок овладевает всеми компонентами трудовой   </a:t>
            </a:r>
          </a:p>
          <a:p>
            <a:pPr>
              <a:buClr>
                <a:srgbClr val="C00000"/>
              </a:buClr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деятельности и самостоятельностью.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692696"/>
            <a:ext cx="71287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Хозяйственно-бытовой труд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труд по уборке помещений, участие в организации бытовых процессов и общественной деятельности и т.д.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2492896"/>
            <a:ext cx="61744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Особенность хозяйственно-бытового труда- его общественная направленность, </a:t>
            </a:r>
          </a:p>
          <a:p>
            <a:pPr algn="just">
              <a:buClr>
                <a:srgbClr val="C00000"/>
              </a:buClr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т.е. удовлетворение потребностей других детей и взрослых.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476672"/>
            <a:ext cx="612068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 в природе-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уход за растениями,         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выращивание овощей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огороде и растений  в уголке природы, цветнике, на участке.</a:t>
            </a:r>
            <a:r>
              <a:rPr lang="ru-RU" sz="2000" dirty="0" smtClean="0"/>
              <a:t> </a:t>
            </a:r>
            <a:endParaRPr lang="en-US" sz="20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Значение: благотворно влияет не только на развитие трудовых навыков, но и на воспитание нравственных чувств, закладывает основы экологического образования.</a:t>
            </a:r>
          </a:p>
          <a:p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Особенности: - результатом этого вида труда может быть материальный продукт (урожай). Это сближает детский труд с трудом взрослых; - чаще всего этот вид труда имеет отсроченный результат; - труд в природе всегда связан с живыми объектами, поэтому формирует бережное, ответственное, осторожное отношение к окружающему; - даёт возможность одновременно развивать познавательные интересы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67744" y="1052736"/>
            <a:ext cx="64807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Вы хотите, чтобы ребёнок был счастливым человеком – научите его различным видам деятельности, сделайте его трудолюбивым</a:t>
            </a:r>
            <a:r>
              <a:rPr lang="en-US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92696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должно развить в человеке </a:t>
            </a:r>
            <a:b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привычку и любовь к труду; оно должно </a:t>
            </a:r>
            <a:b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дать ему возможность отыскать </a:t>
            </a:r>
            <a:b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для себя труд в жизни. </a:t>
            </a:r>
            <a:b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К. Д. Ушинский</a:t>
            </a:r>
            <a:br>
              <a:rPr lang="ru-RU" sz="28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692696"/>
            <a:ext cx="70567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u="sng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Цель </a:t>
            </a:r>
            <a:r>
              <a:rPr lang="ru-RU" sz="2800" b="1" u="sng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трудового воспитания : </a:t>
            </a:r>
          </a:p>
          <a:p>
            <a:pPr algn="ctr"/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ценностного отношения к труду, то есть умение ценить свой труд и труд взрослых, ценить результат труда, осознавать значимость труда, как первостепенной значимости для общества.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332657"/>
            <a:ext cx="6912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Задачи трудового </a:t>
            </a:r>
            <a:r>
              <a:rPr lang="ru-RU" sz="28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воспитания:</a:t>
            </a:r>
            <a:endParaRPr lang="ru-RU" sz="2800" b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980728"/>
            <a:ext cx="72008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Ознакомление с трудом взрослых как эталоном деятельности:</a:t>
            </a:r>
          </a:p>
          <a:p>
            <a:pPr algn="ctr"/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воспитание интереса к труду взрослых,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воспитание уважения к трудящимся,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воспитание бережного отношения к результатам труда,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воспитание стремления помогать взрослому.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420888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645024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908720"/>
            <a:ext cx="71287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Формирование самой трудовой деятельности ребёнка</a:t>
            </a:r>
            <a:r>
              <a:rPr lang="ru-RU" sz="2400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трудовых навыков детей, 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умения планировать трудовую деятельность, 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общественных мотивов трудовой деятельности.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836713"/>
            <a:ext cx="71287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Воспитание личности ребёнка в процессе индивидуальной и коллективной трудовой деятельности: </a:t>
            </a:r>
            <a:endParaRPr lang="ru-RU" sz="2400" b="1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воспитание правильного отношения к собственному труду;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воспитание личностных качеств (трудолюбия, самостоятельности, настойчивости, ответственности);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воспитание положительных отношений между детьми в процессе труда.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347864" y="2276872"/>
            <a:ext cx="2736304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Виды труда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47864" y="404664"/>
            <a:ext cx="2592288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Труд в природе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588224" y="2276872"/>
            <a:ext cx="255577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Хозяйственно-бытовой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51520" y="2564904"/>
            <a:ext cx="2592288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Ручной  и художествен.  труд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75856" y="3933056"/>
            <a:ext cx="266429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Само-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обслуживание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4532979" y="1739829"/>
            <a:ext cx="4186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6156176" y="2708920"/>
            <a:ext cx="4186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548463">
            <a:off x="2876794" y="2819949"/>
            <a:ext cx="4186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4604986" y="3396014"/>
            <a:ext cx="4186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6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92697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Формы организации труда детей</a:t>
            </a:r>
            <a:endParaRPr lang="ru-RU" b="1" cap="all" dirty="0">
              <a:ln w="0"/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699792" y="1268760"/>
            <a:ext cx="1584176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83968" y="1268760"/>
            <a:ext cx="0" cy="5040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283968" y="1268760"/>
            <a:ext cx="1872208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635896" y="1844824"/>
            <a:ext cx="159410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  <a:cs typeface="Times New Roman" pitchFamily="18" charset="0"/>
              </a:rPr>
              <a:t>Дежурства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67544" y="1988840"/>
            <a:ext cx="252028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ln w="10541" cmpd="sng">
                  <a:solidFill>
                    <a:srgbClr val="BBE0E3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Поручения</a:t>
            </a:r>
            <a:endParaRPr lang="ru-RU" b="1" dirty="0">
              <a:ln w="10541" cmpd="sng">
                <a:solidFill>
                  <a:srgbClr val="BBE0E3">
                    <a:shade val="88000"/>
                    <a:satMod val="110000"/>
                  </a:srgbClr>
                </a:solidFill>
                <a:prstDash val="solid"/>
              </a:ln>
              <a:solidFill>
                <a:srgbClr val="0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084169" y="2121972"/>
            <a:ext cx="273630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ln w="10541" cmpd="sng">
                  <a:solidFill>
                    <a:srgbClr val="BBE0E3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Коллективный труд</a:t>
            </a:r>
            <a:endParaRPr lang="ru-RU" b="1" dirty="0">
              <a:solidFill>
                <a:srgbClr val="0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67544" y="2492896"/>
            <a:ext cx="25922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Индивидуальные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Подгрупповые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Коллективные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Общие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Кратковременные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Долгосрочные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Эпизодические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Регулярные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Простые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Сложные 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203848" y="2276872"/>
            <a:ext cx="25020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Индивидуальные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Подгрупповые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Коллективные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Общие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Кратковременные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Долгосрочные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Эпизодические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Регулярные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Простые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Сложные 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 flipH="1">
            <a:off x="6876256" y="2780928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b="1" dirty="0" smtClean="0"/>
              <a:t>Общий труд</a:t>
            </a:r>
          </a:p>
          <a:p>
            <a:pPr algn="ctr">
              <a:buFont typeface="Arial" pitchFamily="34" charset="0"/>
              <a:buChar char="•"/>
            </a:pPr>
            <a:r>
              <a:rPr lang="ru-RU" b="1" dirty="0" smtClean="0"/>
              <a:t>Совместный труд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Требования к организации детского труда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2060848"/>
            <a:ext cx="7067128" cy="4065315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Систематичность детского труда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Постепенное увеличение нагрузки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Подбор оборудования для труда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Создание в группе трудовой атмосферы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Поощрение в процессе и по результатам труда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5120</TotalTime>
  <Words>514</Words>
  <Application>Microsoft Office PowerPoint</Application>
  <PresentationFormat>Экран (4:3)</PresentationFormat>
  <Paragraphs>93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Wingdings</vt:lpstr>
      <vt:lpstr>Diseño predeterminado</vt:lpstr>
      <vt:lpstr>  Трудовое воспитание –  как средство социализации дошкольников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Требования к организации детского труда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748</cp:revision>
  <dcterms:created xsi:type="dcterms:W3CDTF">2010-05-23T14:28:12Z</dcterms:created>
  <dcterms:modified xsi:type="dcterms:W3CDTF">2021-01-15T09:12:15Z</dcterms:modified>
</cp:coreProperties>
</file>